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2" r:id="rId2"/>
    <p:sldId id="314" r:id="rId3"/>
    <p:sldId id="351" r:id="rId4"/>
    <p:sldId id="353" r:id="rId5"/>
    <p:sldId id="352" r:id="rId6"/>
  </p:sldIdLst>
  <p:sldSz cx="15119350" cy="10691813"/>
  <p:notesSz cx="6797675" cy="9926638"/>
  <p:defaultTextStyle>
    <a:lvl1pPr>
      <a:defRPr>
        <a:latin typeface="Verdana"/>
        <a:ea typeface="Verdana"/>
        <a:cs typeface="Verdana"/>
        <a:sym typeface="Verdana"/>
      </a:defRPr>
    </a:lvl1pPr>
    <a:lvl2pPr indent="737418">
      <a:defRPr>
        <a:latin typeface="Verdana"/>
        <a:ea typeface="Verdana"/>
        <a:cs typeface="Verdana"/>
        <a:sym typeface="Verdana"/>
      </a:defRPr>
    </a:lvl2pPr>
    <a:lvl3pPr indent="1474836">
      <a:defRPr>
        <a:latin typeface="Verdana"/>
        <a:ea typeface="Verdana"/>
        <a:cs typeface="Verdana"/>
        <a:sym typeface="Verdana"/>
      </a:defRPr>
    </a:lvl3pPr>
    <a:lvl4pPr indent="2212254">
      <a:defRPr>
        <a:latin typeface="Verdana"/>
        <a:ea typeface="Verdana"/>
        <a:cs typeface="Verdana"/>
        <a:sym typeface="Verdana"/>
      </a:defRPr>
    </a:lvl4pPr>
    <a:lvl5pPr indent="2949672">
      <a:defRPr>
        <a:latin typeface="Verdana"/>
        <a:ea typeface="Verdana"/>
        <a:cs typeface="Verdana"/>
        <a:sym typeface="Verdana"/>
      </a:defRPr>
    </a:lvl5pPr>
    <a:lvl6pPr indent="3687089">
      <a:defRPr>
        <a:latin typeface="Verdana"/>
        <a:ea typeface="Verdana"/>
        <a:cs typeface="Verdana"/>
        <a:sym typeface="Verdana"/>
      </a:defRPr>
    </a:lvl6pPr>
    <a:lvl7pPr indent="4424507">
      <a:defRPr>
        <a:latin typeface="Verdana"/>
        <a:ea typeface="Verdana"/>
        <a:cs typeface="Verdana"/>
        <a:sym typeface="Verdana"/>
      </a:defRPr>
    </a:lvl7pPr>
    <a:lvl8pPr indent="5161925">
      <a:defRPr>
        <a:latin typeface="Verdana"/>
        <a:ea typeface="Verdana"/>
        <a:cs typeface="Verdana"/>
        <a:sym typeface="Verdana"/>
      </a:defRPr>
    </a:lvl8pPr>
    <a:lvl9pPr indent="5899343">
      <a:defRPr>
        <a:latin typeface="Verdana"/>
        <a:ea typeface="Verdana"/>
        <a:cs typeface="Verdana"/>
        <a:sym typeface="Verdan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  <p15:guide id="3" pos="47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62A"/>
    <a:srgbClr val="F7E8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960" autoAdjust="0"/>
    <p:restoredTop sz="93973" autoAdjust="0"/>
  </p:normalViewPr>
  <p:slideViewPr>
    <p:cSldViewPr snapToGrid="0">
      <p:cViewPr>
        <p:scale>
          <a:sx n="40" d="100"/>
          <a:sy n="40" d="100"/>
        </p:scale>
        <p:origin x="-90" y="456"/>
      </p:cViewPr>
      <p:guideLst>
        <p:guide orient="horz" pos="3367"/>
        <p:guide pos="4762"/>
        <p:guide pos="4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6514C-D7AC-4223-BE72-B740108D701F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C843-A2CC-4336-B348-8D6784CA01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93793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</p:spPr>
        <p:txBody>
          <a:bodyPr lIns="91111" tIns="45556" rIns="91111" bIns="45556"/>
          <a:lstStyle/>
          <a:p>
            <a:pPr lvl="0"/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62" y="4715156"/>
            <a:ext cx="4984962" cy="4466987"/>
          </a:xfrm>
          <a:prstGeom prst="rect">
            <a:avLst/>
          </a:prstGeom>
        </p:spPr>
        <p:txBody>
          <a:bodyPr lIns="91111" tIns="45556" rIns="91111" bIns="45556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54423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1pPr>
    <a:lvl2pPr indent="368709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2pPr>
    <a:lvl3pPr indent="737418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3pPr>
    <a:lvl4pPr indent="1106127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4pPr>
    <a:lvl5pPr indent="1474836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5pPr>
    <a:lvl6pPr indent="1843545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6pPr>
    <a:lvl7pPr indent="2212254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7pPr>
    <a:lvl8pPr indent="2580963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8pPr>
    <a:lvl9pPr indent="2949672" defTabSz="737418">
      <a:lnSpc>
        <a:spcPct val="117999"/>
      </a:lnSpc>
      <a:defRPr sz="3548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A2CE-528E-4569-AD21-0A0FA0825957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5A67A-FE06-41EF-B2CC-718B36E6B2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973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7976" y="586566"/>
            <a:ext cx="2548766" cy="39351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095317" y="942958"/>
            <a:ext cx="4425560" cy="2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 sz="1200"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95248" y="1627625"/>
            <a:ext cx="13936129" cy="576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95248" y="2187817"/>
            <a:ext cx="13936129" cy="378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4418907" y="529641"/>
            <a:ext cx="157094" cy="15388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hf hdr="0" ftr="0" dt="0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1284" y="1106905"/>
            <a:ext cx="15119350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745" y="411672"/>
            <a:ext cx="3105150" cy="5334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1031290" y="1720914"/>
            <a:ext cx="7732160" cy="7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</a:rPr>
              <a:t>Презентация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4603083" y="9355022"/>
            <a:ext cx="4084616" cy="32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sz="2400" b="1">
                <a:solidFill>
                  <a:srgbClr val="3B6487"/>
                </a:solidFill>
              </a:defRPr>
            </a:lvl2pPr>
            <a:lvl3pPr algn="l">
              <a:defRPr sz="2400" b="1">
                <a:solidFill>
                  <a:srgbClr val="3B6487"/>
                </a:solidFill>
              </a:defRPr>
            </a:lvl3pPr>
            <a:lvl4pPr algn="l">
              <a:defRPr sz="2400" b="1">
                <a:solidFill>
                  <a:srgbClr val="3B6487"/>
                </a:solidFill>
              </a:defRPr>
            </a:lvl4pPr>
            <a:lvl5pPr algn="l">
              <a:defRPr sz="2400" b="1">
                <a:solidFill>
                  <a:srgbClr val="3B648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Докладчик:  </a:t>
            </a:r>
            <a:r>
              <a:rPr lang="ru-RU" b="1" dirty="0" smtClean="0">
                <a:solidFill>
                  <a:schemeClr val="bg1"/>
                </a:solidFill>
              </a:rPr>
              <a:t>Наумов Р.С. </a:t>
            </a:r>
            <a:r>
              <a:rPr lang="en-US" b="1" dirty="0" smtClean="0">
                <a:solidFill>
                  <a:schemeClr val="bg1"/>
                </a:solidFill>
              </a:rPr>
              <a:t>                        </a:t>
            </a:r>
            <a:r>
              <a:rPr lang="ru-RU" b="1" smtClean="0">
                <a:solidFill>
                  <a:schemeClr val="bg1"/>
                </a:solidFill>
              </a:rPr>
              <a:t>  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mtClean="0">
                <a:solidFill>
                  <a:schemeClr val="bg1"/>
                </a:solidFill>
              </a:rPr>
              <a:t>10</a:t>
            </a:r>
            <a:r>
              <a:rPr lang="ru-RU" smtClean="0">
                <a:solidFill>
                  <a:schemeClr val="bg1"/>
                </a:solidFill>
              </a:rPr>
              <a:t>.08.201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r>
              <a:rPr lang="ru-RU" dirty="0" smtClean="0">
                <a:solidFill>
                  <a:schemeClr val="bg1"/>
                </a:solidFill>
              </a:rPr>
              <a:t> г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1081628" y="8408716"/>
            <a:ext cx="799203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marR="0" lvl="0" indent="0" algn="l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>
              <a:defRPr sz="2400" b="1">
                <a:solidFill>
                  <a:srgbClr val="3B6487"/>
                </a:solidFill>
              </a:defRPr>
            </a:lvl2pPr>
            <a:lvl3pPr algn="l">
              <a:defRPr sz="2400" b="1">
                <a:solidFill>
                  <a:srgbClr val="3B6487"/>
                </a:solidFill>
              </a:defRPr>
            </a:lvl3pPr>
            <a:lvl4pPr algn="l">
              <a:defRPr sz="2400" b="1">
                <a:solidFill>
                  <a:srgbClr val="3B6487"/>
                </a:solidFill>
              </a:defRPr>
            </a:lvl4pPr>
            <a:lvl5pPr algn="l">
              <a:defRPr sz="2400" b="1">
                <a:solidFill>
                  <a:srgbClr val="3B6487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</a:defRPr>
            </a:lvl9pPr>
          </a:lstStyle>
          <a:p>
            <a:r>
              <a:rPr lang="ru-RU" sz="2400" b="0" dirty="0" smtClean="0">
                <a:solidFill>
                  <a:schemeClr val="bg1"/>
                </a:solidFill>
              </a:rPr>
              <a:t>Материалы для обсуждения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949773" y="2426213"/>
            <a:ext cx="13042674" cy="174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67" b="1" baseline="0">
                <a:solidFill>
                  <a:srgbClr val="606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 мерах по совершенствованию стратегического планирования </a:t>
            </a:r>
          </a:p>
          <a:p>
            <a:pPr>
              <a:defRPr/>
            </a:pPr>
            <a:r>
              <a:rPr lang="ru-RU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 области разработки и производства беспилотных авиационных систем</a:t>
            </a:r>
          </a:p>
          <a:p>
            <a:pPr>
              <a:defRPr/>
            </a:pPr>
            <a:r>
              <a:rPr lang="ru-RU" sz="2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в целях содействия развития рынка БАС</a:t>
            </a:r>
          </a:p>
          <a:p>
            <a:pPr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637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36641" y="420521"/>
            <a:ext cx="8423422" cy="5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ЦЕЛИ И ЗАДАЧИ ПРОГРАММЫ РАЗВИТИЯ БАС ДО 2030 ГОДА</a:t>
            </a:r>
            <a:endParaRPr lang="en-US" altLang="ru-RU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42" name="Прямоугольник 122"/>
          <p:cNvSpPr txBox="1"/>
          <p:nvPr/>
        </p:nvSpPr>
        <p:spPr>
          <a:xfrm>
            <a:off x="1204126" y="1202373"/>
            <a:ext cx="5928226" cy="461663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b="1" dirty="0"/>
              <a:t>ПРЕДПОСЫЛКИ РАЗРАБОТКИ </a:t>
            </a:r>
            <a:r>
              <a:rPr lang="ru-RU" b="1" dirty="0" smtClean="0"/>
              <a:t>ПРОГРАММЫ</a:t>
            </a:r>
            <a:endParaRPr b="1" dirty="0"/>
          </a:p>
        </p:txBody>
      </p:sp>
      <p:sp>
        <p:nvSpPr>
          <p:cNvPr id="643" name="Прямоугольник 123"/>
          <p:cNvSpPr/>
          <p:nvPr/>
        </p:nvSpPr>
        <p:spPr>
          <a:xfrm>
            <a:off x="654900" y="1397439"/>
            <a:ext cx="332746" cy="31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13" name="Прямоугольник 152"/>
          <p:cNvSpPr/>
          <p:nvPr/>
        </p:nvSpPr>
        <p:spPr>
          <a:xfrm>
            <a:off x="832285" y="9930312"/>
            <a:ext cx="13389042" cy="657476"/>
          </a:xfrm>
          <a:prstGeom prst="rect">
            <a:avLst/>
          </a:prstGeom>
          <a:blipFill>
            <a:blip r:embed="rId2" cstate="print"/>
          </a:blipFill>
          <a:ln w="3175">
            <a:solidFill>
              <a:schemeClr val="accent1"/>
            </a:solidFill>
            <a:prstDash val="dash"/>
            <a:miter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tIns="91439" bIns="91439" anchor="ctr"/>
          <a:lstStyle/>
          <a:p>
            <a:pPr lvl="0"/>
            <a:r>
              <a:rPr lang="ru-RU" sz="2000" b="1" dirty="0" smtClean="0"/>
              <a:t>ЗАТЯГИВАНИЕ СРОКОВ СОЗДАНИЯ ПЕРСПЕКТИВНЫХ БАС И СОЗДАНИЕ НА ВЫХОДЕ МОРАЛЬНО УСТАРЕВШИХ  БАС, ПРИ РАСТУЩИХ ПОТРЕБНОСТЯХ РЫНКА</a:t>
            </a:r>
            <a:endParaRPr lang="ru-RU" sz="2000" b="1" dirty="0"/>
          </a:p>
        </p:txBody>
      </p:sp>
      <p:grpSp>
        <p:nvGrpSpPr>
          <p:cNvPr id="644" name="Группа 124"/>
          <p:cNvGrpSpPr/>
          <p:nvPr/>
        </p:nvGrpSpPr>
        <p:grpSpPr>
          <a:xfrm>
            <a:off x="654899" y="2031654"/>
            <a:ext cx="13633974" cy="814307"/>
            <a:chOff x="-1" y="0"/>
            <a:chExt cx="9626933" cy="684336"/>
          </a:xfrm>
        </p:grpSpPr>
        <p:sp>
          <p:nvSpPr>
            <p:cNvPr id="666" name="Прямоугольник 125"/>
            <p:cNvSpPr/>
            <p:nvPr/>
          </p:nvSpPr>
          <p:spPr>
            <a:xfrm>
              <a:off x="114207" y="76242"/>
              <a:ext cx="9438803" cy="51634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67" name="Прямоугольник 126"/>
            <p:cNvSpPr/>
            <p:nvPr/>
          </p:nvSpPr>
          <p:spPr>
            <a:xfrm>
              <a:off x="1429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68" name="Прямоугольник 127"/>
            <p:cNvSpPr/>
            <p:nvPr/>
          </p:nvSpPr>
          <p:spPr>
            <a:xfrm>
              <a:off x="9437921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69" name="Прямоугольник 128"/>
            <p:cNvSpPr/>
            <p:nvPr/>
          </p:nvSpPr>
          <p:spPr>
            <a:xfrm>
              <a:off x="943792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70" name="Прямоугольник 129"/>
            <p:cNvSpPr/>
            <p:nvPr/>
          </p:nvSpPr>
          <p:spPr>
            <a:xfrm>
              <a:off x="-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71" name="Прямоугольник 130"/>
            <p:cNvSpPr txBox="1"/>
            <p:nvPr/>
          </p:nvSpPr>
          <p:spPr>
            <a:xfrm>
              <a:off x="301788" y="79576"/>
              <a:ext cx="9292193" cy="5173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200" cap="all">
                  <a:solidFill>
                    <a:srgbClr val="F75931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800" b="1" dirty="0" smtClean="0">
                  <a:solidFill>
                    <a:schemeClr val="accent1"/>
                  </a:solidFill>
                </a:rPr>
                <a:t>Отсутствие системного подхода к созданию БАС и составных частей </a:t>
              </a:r>
              <a:endParaRPr sz="28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45" name="Группа 131"/>
          <p:cNvGrpSpPr/>
          <p:nvPr/>
        </p:nvGrpSpPr>
        <p:grpSpPr>
          <a:xfrm>
            <a:off x="2462971" y="2905784"/>
            <a:ext cx="11989609" cy="814307"/>
            <a:chOff x="-1" y="0"/>
            <a:chExt cx="9742529" cy="684336"/>
          </a:xfrm>
        </p:grpSpPr>
        <p:sp>
          <p:nvSpPr>
            <p:cNvPr id="660" name="Прямоугольник 132"/>
            <p:cNvSpPr/>
            <p:nvPr/>
          </p:nvSpPr>
          <p:spPr>
            <a:xfrm>
              <a:off x="114207" y="76242"/>
              <a:ext cx="9438803" cy="51634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661" name="Прямоугольник 133"/>
            <p:cNvSpPr/>
            <p:nvPr/>
          </p:nvSpPr>
          <p:spPr>
            <a:xfrm>
              <a:off x="1429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662" name="Прямоугольник 134"/>
            <p:cNvSpPr/>
            <p:nvPr/>
          </p:nvSpPr>
          <p:spPr>
            <a:xfrm>
              <a:off x="9437921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663" name="Прямоугольник 136"/>
            <p:cNvSpPr/>
            <p:nvPr/>
          </p:nvSpPr>
          <p:spPr>
            <a:xfrm>
              <a:off x="943792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664" name="Прямоугольник 138"/>
            <p:cNvSpPr/>
            <p:nvPr/>
          </p:nvSpPr>
          <p:spPr>
            <a:xfrm>
              <a:off x="-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665" name="Прямоугольник 139"/>
            <p:cNvSpPr txBox="1"/>
            <p:nvPr/>
          </p:nvSpPr>
          <p:spPr>
            <a:xfrm>
              <a:off x="254377" y="79576"/>
              <a:ext cx="9488151" cy="5173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200" cap="all">
                  <a:solidFill>
                    <a:srgbClr val="F75931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800" dirty="0" smtClean="0">
                  <a:solidFill>
                    <a:schemeClr val="accent1"/>
                  </a:solidFill>
                </a:rPr>
                <a:t>ОТСУТСВИЕ НТЗ</a:t>
              </a:r>
              <a:endParaRPr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46" name="Группа 140"/>
          <p:cNvGrpSpPr/>
          <p:nvPr/>
        </p:nvGrpSpPr>
        <p:grpSpPr>
          <a:xfrm>
            <a:off x="2462972" y="3841194"/>
            <a:ext cx="11814674" cy="814307"/>
            <a:chOff x="-1" y="0"/>
            <a:chExt cx="9626933" cy="684336"/>
          </a:xfrm>
        </p:grpSpPr>
        <p:sp>
          <p:nvSpPr>
            <p:cNvPr id="654" name="Прямоугольник 142"/>
            <p:cNvSpPr/>
            <p:nvPr/>
          </p:nvSpPr>
          <p:spPr>
            <a:xfrm>
              <a:off x="114207" y="76242"/>
              <a:ext cx="9438803" cy="51634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55" name="Прямоугольник 143"/>
            <p:cNvSpPr/>
            <p:nvPr/>
          </p:nvSpPr>
          <p:spPr>
            <a:xfrm>
              <a:off x="1429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56" name="Прямоугольник 144"/>
            <p:cNvSpPr/>
            <p:nvPr/>
          </p:nvSpPr>
          <p:spPr>
            <a:xfrm>
              <a:off x="9437921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57" name="Прямоугольник 149"/>
            <p:cNvSpPr/>
            <p:nvPr/>
          </p:nvSpPr>
          <p:spPr>
            <a:xfrm>
              <a:off x="943792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58" name="Прямоугольник 150"/>
            <p:cNvSpPr/>
            <p:nvPr/>
          </p:nvSpPr>
          <p:spPr>
            <a:xfrm>
              <a:off x="-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659" name="Прямоугольник 151"/>
            <p:cNvSpPr txBox="1"/>
            <p:nvPr/>
          </p:nvSpPr>
          <p:spPr>
            <a:xfrm>
              <a:off x="247903" y="79576"/>
              <a:ext cx="9275780" cy="5173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200" cap="all">
                  <a:solidFill>
                    <a:srgbClr val="F75931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800" dirty="0" smtClean="0">
                  <a:solidFill>
                    <a:schemeClr val="accent1"/>
                  </a:solidFill>
                </a:rPr>
                <a:t>ОТСУТСВИЕ НПБ</a:t>
              </a:r>
              <a:r>
                <a:rPr lang="en-US" sz="2800" dirty="0" smtClean="0">
                  <a:solidFill>
                    <a:schemeClr val="accent1"/>
                  </a:solidFill>
                </a:rPr>
                <a:t>/</a:t>
              </a:r>
              <a:r>
                <a:rPr lang="ru-RU" sz="2800" smtClean="0">
                  <a:solidFill>
                    <a:schemeClr val="accent1"/>
                  </a:solidFill>
                </a:rPr>
                <a:t>НТБ</a:t>
              </a:r>
              <a:endParaRPr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48" name="Прямая со стрелкой 137"/>
          <p:cNvSpPr/>
          <p:nvPr/>
        </p:nvSpPr>
        <p:spPr>
          <a:xfrm flipH="1" flipV="1">
            <a:off x="13620464" y="10263116"/>
            <a:ext cx="1146413" cy="0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sp>
        <p:nvSpPr>
          <p:cNvPr id="649" name="Прямая соединительная линия 135"/>
          <p:cNvSpPr/>
          <p:nvPr/>
        </p:nvSpPr>
        <p:spPr>
          <a:xfrm flipH="1">
            <a:off x="14739582" y="2415757"/>
            <a:ext cx="10609" cy="7874655"/>
          </a:xfrm>
          <a:prstGeom prst="line">
            <a:avLst/>
          </a:prstGeom>
          <a:ln w="762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endParaRPr sz="2400" dirty="0"/>
          </a:p>
        </p:txBody>
      </p:sp>
      <p:sp>
        <p:nvSpPr>
          <p:cNvPr id="650" name="Прямая со стрелкой 107"/>
          <p:cNvSpPr/>
          <p:nvPr/>
        </p:nvSpPr>
        <p:spPr>
          <a:xfrm flipV="1">
            <a:off x="13797811" y="2434441"/>
            <a:ext cx="975094" cy="13839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sp>
        <p:nvSpPr>
          <p:cNvPr id="819" name="Объект 4"/>
          <p:cNvSpPr txBox="1">
            <a:spLocks/>
          </p:cNvSpPr>
          <p:nvPr/>
        </p:nvSpPr>
        <p:spPr>
          <a:xfrm>
            <a:off x="1543812" y="4738119"/>
            <a:ext cx="11667744" cy="465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  <a:sym typeface="Akzidenz-Grotesk Pro Regular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  <a:sym typeface="Akzidenz-Grotesk Pro Regular"/>
            </a:endParaRPr>
          </a:p>
        </p:txBody>
      </p:sp>
      <p:grpSp>
        <p:nvGrpSpPr>
          <p:cNvPr id="824" name="Группа 124"/>
          <p:cNvGrpSpPr/>
          <p:nvPr/>
        </p:nvGrpSpPr>
        <p:grpSpPr>
          <a:xfrm>
            <a:off x="692998" y="4757817"/>
            <a:ext cx="13620281" cy="1141127"/>
            <a:chOff x="-1" y="0"/>
            <a:chExt cx="9626933" cy="958993"/>
          </a:xfrm>
        </p:grpSpPr>
        <p:sp>
          <p:nvSpPr>
            <p:cNvPr id="845" name="Прямоугольник 125"/>
            <p:cNvSpPr/>
            <p:nvPr/>
          </p:nvSpPr>
          <p:spPr>
            <a:xfrm>
              <a:off x="114207" y="76242"/>
              <a:ext cx="9438803" cy="516347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846" name="Прямоугольник 126"/>
            <p:cNvSpPr/>
            <p:nvPr/>
          </p:nvSpPr>
          <p:spPr>
            <a:xfrm>
              <a:off x="1429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847" name="Прямоугольник 127"/>
            <p:cNvSpPr/>
            <p:nvPr/>
          </p:nvSpPr>
          <p:spPr>
            <a:xfrm>
              <a:off x="9437921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848" name="Прямоугольник 128"/>
            <p:cNvSpPr/>
            <p:nvPr/>
          </p:nvSpPr>
          <p:spPr>
            <a:xfrm>
              <a:off x="943792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849" name="Прямоугольник 129"/>
            <p:cNvSpPr/>
            <p:nvPr/>
          </p:nvSpPr>
          <p:spPr>
            <a:xfrm>
              <a:off x="-1" y="495327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/>
            </a:p>
          </p:txBody>
        </p:sp>
        <p:sp>
          <p:nvSpPr>
            <p:cNvPr id="850" name="Прямоугольник 130"/>
            <p:cNvSpPr txBox="1"/>
            <p:nvPr/>
          </p:nvSpPr>
          <p:spPr>
            <a:xfrm>
              <a:off x="301788" y="79576"/>
              <a:ext cx="9292193" cy="8794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200" cap="all">
                  <a:solidFill>
                    <a:srgbClr val="F75931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800" b="1" dirty="0" smtClean="0">
                  <a:solidFill>
                    <a:schemeClr val="accent1"/>
                  </a:solidFill>
                </a:rPr>
                <a:t>Нерациональное использование ресурсов при создании отечественных БАС </a:t>
              </a:r>
            </a:p>
          </p:txBody>
        </p:sp>
      </p:grpSp>
      <p:grpSp>
        <p:nvGrpSpPr>
          <p:cNvPr id="825" name="Группа 131"/>
          <p:cNvGrpSpPr/>
          <p:nvPr/>
        </p:nvGrpSpPr>
        <p:grpSpPr>
          <a:xfrm>
            <a:off x="2499254" y="5656011"/>
            <a:ext cx="11977568" cy="1418557"/>
            <a:chOff x="-1" y="0"/>
            <a:chExt cx="9742529" cy="1371895"/>
          </a:xfrm>
        </p:grpSpPr>
        <p:sp>
          <p:nvSpPr>
            <p:cNvPr id="839" name="Прямоугольник 132"/>
            <p:cNvSpPr/>
            <p:nvPr/>
          </p:nvSpPr>
          <p:spPr>
            <a:xfrm>
              <a:off x="114207" y="76242"/>
              <a:ext cx="9438803" cy="121702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40" name="Прямоугольник 133"/>
            <p:cNvSpPr/>
            <p:nvPr/>
          </p:nvSpPr>
          <p:spPr>
            <a:xfrm>
              <a:off x="1429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41" name="Прямоугольник 134"/>
            <p:cNvSpPr/>
            <p:nvPr/>
          </p:nvSpPr>
          <p:spPr>
            <a:xfrm>
              <a:off x="9437921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42" name="Прямоугольник 136"/>
            <p:cNvSpPr/>
            <p:nvPr/>
          </p:nvSpPr>
          <p:spPr>
            <a:xfrm>
              <a:off x="9437921" y="1182886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43" name="Прямоугольник 138"/>
            <p:cNvSpPr/>
            <p:nvPr/>
          </p:nvSpPr>
          <p:spPr>
            <a:xfrm>
              <a:off x="-1" y="1182886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44" name="Прямоугольник 139"/>
            <p:cNvSpPr txBox="1"/>
            <p:nvPr/>
          </p:nvSpPr>
          <p:spPr>
            <a:xfrm>
              <a:off x="254377" y="79576"/>
              <a:ext cx="9488151" cy="10863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200" cap="all">
                  <a:solidFill>
                    <a:srgbClr val="F75931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lvl="0"/>
              <a:r>
                <a:rPr lang="ru-RU" sz="2400" dirty="0" smtClean="0">
                  <a:solidFill>
                    <a:schemeClr val="accent1"/>
                  </a:solidFill>
                </a:rPr>
                <a:t>Стремление предприятий разработчиков интегрировать весь спектр компетенций по созданию БАС, включая создание функциональной/полезной нагрузки</a:t>
              </a:r>
              <a:endParaRPr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30" name="Прямая со стрелкой 107"/>
          <p:cNvSpPr/>
          <p:nvPr/>
        </p:nvSpPr>
        <p:spPr>
          <a:xfrm flipV="1">
            <a:off x="14152728" y="5186149"/>
            <a:ext cx="60050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sp>
        <p:nvSpPr>
          <p:cNvPr id="831" name="Прямая со стрелкой 107"/>
          <p:cNvSpPr/>
          <p:nvPr/>
        </p:nvSpPr>
        <p:spPr>
          <a:xfrm>
            <a:off x="12835261" y="6429501"/>
            <a:ext cx="1899274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grpSp>
        <p:nvGrpSpPr>
          <p:cNvPr id="851" name="Группа 131"/>
          <p:cNvGrpSpPr/>
          <p:nvPr/>
        </p:nvGrpSpPr>
        <p:grpSpPr>
          <a:xfrm>
            <a:off x="2507274" y="7204077"/>
            <a:ext cx="11835453" cy="1458661"/>
            <a:chOff x="-1" y="0"/>
            <a:chExt cx="9626933" cy="1371895"/>
          </a:xfrm>
        </p:grpSpPr>
        <p:sp>
          <p:nvSpPr>
            <p:cNvPr id="852" name="Прямоугольник 132"/>
            <p:cNvSpPr/>
            <p:nvPr/>
          </p:nvSpPr>
          <p:spPr>
            <a:xfrm>
              <a:off x="114207" y="76242"/>
              <a:ext cx="9438803" cy="121702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53" name="Прямоугольник 133"/>
            <p:cNvSpPr/>
            <p:nvPr/>
          </p:nvSpPr>
          <p:spPr>
            <a:xfrm>
              <a:off x="1429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54" name="Прямоугольник 134"/>
            <p:cNvSpPr/>
            <p:nvPr/>
          </p:nvSpPr>
          <p:spPr>
            <a:xfrm>
              <a:off x="9437921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55" name="Прямоугольник 136"/>
            <p:cNvSpPr/>
            <p:nvPr/>
          </p:nvSpPr>
          <p:spPr>
            <a:xfrm>
              <a:off x="9437921" y="1182886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56" name="Прямоугольник 138"/>
            <p:cNvSpPr/>
            <p:nvPr/>
          </p:nvSpPr>
          <p:spPr>
            <a:xfrm>
              <a:off x="-1" y="1182886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57" name="Прямоугольник 139"/>
            <p:cNvSpPr txBox="1"/>
            <p:nvPr/>
          </p:nvSpPr>
          <p:spPr>
            <a:xfrm>
              <a:off x="254378" y="79576"/>
              <a:ext cx="9215089" cy="12157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200" cap="all">
                  <a:solidFill>
                    <a:srgbClr val="F75931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400" dirty="0" smtClean="0">
                  <a:solidFill>
                    <a:schemeClr val="accent1"/>
                  </a:solidFill>
                </a:rPr>
                <a:t>Зависимость от импорта критических компонентов, усугубляемая режимом санкций в отношении организаций ОПК РФ и высокой волатильностью валютных курсов</a:t>
              </a:r>
              <a:endParaRPr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58" name="Прямая со стрелкой 107"/>
          <p:cNvSpPr/>
          <p:nvPr/>
        </p:nvSpPr>
        <p:spPr>
          <a:xfrm>
            <a:off x="12819221" y="7905372"/>
            <a:ext cx="1899274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grpSp>
        <p:nvGrpSpPr>
          <p:cNvPr id="866" name="Группа 131"/>
          <p:cNvGrpSpPr/>
          <p:nvPr/>
        </p:nvGrpSpPr>
        <p:grpSpPr>
          <a:xfrm>
            <a:off x="2491232" y="8776203"/>
            <a:ext cx="11835453" cy="1377270"/>
            <a:chOff x="-1" y="0"/>
            <a:chExt cx="9626933" cy="1295345"/>
          </a:xfrm>
        </p:grpSpPr>
        <p:sp>
          <p:nvSpPr>
            <p:cNvPr id="867" name="Прямоугольник 132"/>
            <p:cNvSpPr/>
            <p:nvPr/>
          </p:nvSpPr>
          <p:spPr>
            <a:xfrm>
              <a:off x="114207" y="76242"/>
              <a:ext cx="9438803" cy="81284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68" name="Прямоугольник 133"/>
            <p:cNvSpPr/>
            <p:nvPr/>
          </p:nvSpPr>
          <p:spPr>
            <a:xfrm>
              <a:off x="1429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69" name="Прямоугольник 134"/>
            <p:cNvSpPr/>
            <p:nvPr/>
          </p:nvSpPr>
          <p:spPr>
            <a:xfrm>
              <a:off x="9437921" y="0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70" name="Прямоугольник 136"/>
            <p:cNvSpPr/>
            <p:nvPr/>
          </p:nvSpPr>
          <p:spPr>
            <a:xfrm>
              <a:off x="9437921" y="775515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71" name="Прямоугольник 138"/>
            <p:cNvSpPr/>
            <p:nvPr/>
          </p:nvSpPr>
          <p:spPr>
            <a:xfrm>
              <a:off x="-1" y="775515"/>
              <a:ext cx="189011" cy="189009"/>
            </a:xfrm>
            <a:prstGeom prst="rect">
              <a:avLst/>
            </a:prstGeom>
            <a:noFill/>
            <a:ln w="31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2400" dirty="0">
                <a:solidFill>
                  <a:schemeClr val="accent1"/>
                </a:solidFill>
              </a:endParaRPr>
            </a:p>
          </p:txBody>
        </p:sp>
        <p:sp>
          <p:nvSpPr>
            <p:cNvPr id="872" name="Прямоугольник 139"/>
            <p:cNvSpPr txBox="1"/>
            <p:nvPr/>
          </p:nvSpPr>
          <p:spPr>
            <a:xfrm>
              <a:off x="254378" y="79576"/>
              <a:ext cx="9215089" cy="121576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>
                <a:defRPr sz="2200" cap="all">
                  <a:solidFill>
                    <a:srgbClr val="F75931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rPr lang="ru-RU" sz="2400" dirty="0" smtClean="0">
                  <a:solidFill>
                    <a:schemeClr val="accent1"/>
                  </a:solidFill>
                </a:rPr>
                <a:t>Невозможность своевременного проведения конструкторских испытаний, а также сертификационных испытаний для гражданских  БАС </a:t>
              </a:r>
            </a:p>
            <a:p>
              <a:pPr lvl="0"/>
              <a:endParaRPr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76" name="Прямая со стрелкой 107"/>
          <p:cNvSpPr/>
          <p:nvPr/>
        </p:nvSpPr>
        <p:spPr>
          <a:xfrm>
            <a:off x="12827242" y="9333119"/>
            <a:ext cx="1899274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sp>
        <p:nvSpPr>
          <p:cNvPr id="65" name="Прямая со стрелкой 107"/>
          <p:cNvSpPr/>
          <p:nvPr/>
        </p:nvSpPr>
        <p:spPr>
          <a:xfrm>
            <a:off x="12835261" y="4219701"/>
            <a:ext cx="1899274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sp>
        <p:nvSpPr>
          <p:cNvPr id="66" name="Прямая со стрелкой 107"/>
          <p:cNvSpPr/>
          <p:nvPr/>
        </p:nvSpPr>
        <p:spPr>
          <a:xfrm>
            <a:off x="12854311" y="3305301"/>
            <a:ext cx="1899274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sz="2400" dirty="0"/>
          </a:p>
        </p:txBody>
      </p:sp>
      <p:sp>
        <p:nvSpPr>
          <p:cNvPr id="67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4418907" y="10249200"/>
            <a:ext cx="157094" cy="153888"/>
          </a:xfrm>
        </p:spPr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085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36641" y="420521"/>
            <a:ext cx="8423422" cy="5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ЦЕЛИ И ЗАДАЧИ ПРОГРАММЫ РАЗВИТИЯ БАС ДО 2030 ГОДА</a:t>
            </a:r>
            <a:endParaRPr lang="en-US" altLang="ru-RU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4505469" y="10249200"/>
            <a:ext cx="70532" cy="153888"/>
          </a:xfrm>
        </p:spPr>
        <p:txBody>
          <a:bodyPr/>
          <a:lstStyle/>
          <a:p>
            <a:pPr lvl="0"/>
            <a:r>
              <a:rPr lang="ru-RU" dirty="0"/>
              <a:t>4</a:t>
            </a:r>
          </a:p>
        </p:txBody>
      </p:sp>
      <p:sp>
        <p:nvSpPr>
          <p:cNvPr id="623" name="TextBox 97"/>
          <p:cNvSpPr txBox="1"/>
          <p:nvPr/>
        </p:nvSpPr>
        <p:spPr>
          <a:xfrm>
            <a:off x="12561479" y="2890713"/>
            <a:ext cx="2211749" cy="489363"/>
          </a:xfrm>
          <a:prstGeom prst="rect">
            <a:avLst/>
          </a:prstGeom>
          <a:solidFill>
            <a:srgbClr val="0070C0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2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b="1" dirty="0" smtClean="0"/>
              <a:t>ПРОГРАММА</a:t>
            </a:r>
            <a:endParaRPr b="1" dirty="0"/>
          </a:p>
        </p:txBody>
      </p:sp>
      <p:sp>
        <p:nvSpPr>
          <p:cNvPr id="640" name="Прямоугольник 177"/>
          <p:cNvSpPr txBox="1"/>
          <p:nvPr/>
        </p:nvSpPr>
        <p:spPr>
          <a:xfrm>
            <a:off x="1140970" y="1394481"/>
            <a:ext cx="4190571" cy="461663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ru-RU" b="1" dirty="0" smtClean="0"/>
              <a:t>ЦЕЛИ И ЗАДАЧИ</a:t>
            </a:r>
            <a:r>
              <a:rPr b="1" dirty="0" smtClean="0"/>
              <a:t> </a:t>
            </a:r>
            <a:r>
              <a:rPr lang="ru-RU" b="1" dirty="0" smtClean="0"/>
              <a:t>ПРОГРАММЫ</a:t>
            </a:r>
            <a:endParaRPr b="1" dirty="0"/>
          </a:p>
        </p:txBody>
      </p:sp>
      <p:sp>
        <p:nvSpPr>
          <p:cNvPr id="641" name="Прямоугольник 178"/>
          <p:cNvSpPr/>
          <p:nvPr/>
        </p:nvSpPr>
        <p:spPr>
          <a:xfrm>
            <a:off x="591744" y="1589548"/>
            <a:ext cx="332746" cy="31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14" name="Прямоугольник 88"/>
          <p:cNvSpPr/>
          <p:nvPr/>
        </p:nvSpPr>
        <p:spPr>
          <a:xfrm>
            <a:off x="4572000" y="3587617"/>
            <a:ext cx="789427" cy="4746151"/>
          </a:xfrm>
          <a:prstGeom prst="rect">
            <a:avLst/>
          </a:prstGeom>
          <a:blipFill>
            <a:blip r:embed="rId2" cstate="print"/>
          </a:blipFill>
          <a:ln w="3175">
            <a:solidFill>
              <a:schemeClr val="accent1"/>
            </a:solidFill>
            <a:prstDash val="dash"/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2" name="Овал 89"/>
          <p:cNvGrpSpPr/>
          <p:nvPr/>
        </p:nvGrpSpPr>
        <p:grpSpPr>
          <a:xfrm>
            <a:off x="489184" y="5734404"/>
            <a:ext cx="1943733" cy="1939174"/>
            <a:chOff x="0" y="0"/>
            <a:chExt cx="1512436" cy="1512436"/>
          </a:xfrm>
        </p:grpSpPr>
        <p:sp>
          <p:nvSpPr>
            <p:cNvPr id="679" name="Кружок"/>
            <p:cNvSpPr/>
            <p:nvPr/>
          </p:nvSpPr>
          <p:spPr>
            <a:xfrm>
              <a:off x="0" y="0"/>
              <a:ext cx="1512436" cy="1512436"/>
            </a:xfrm>
            <a:prstGeom prst="ellips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680" name="Рынок"/>
            <p:cNvSpPr txBox="1"/>
            <p:nvPr/>
          </p:nvSpPr>
          <p:spPr>
            <a:xfrm>
              <a:off x="221489" y="420154"/>
              <a:ext cx="1069455" cy="672131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800" b="1" cap="all">
                  <a:solidFill>
                    <a:schemeClr val="accent4"/>
                  </a:solidFill>
                </a:defRPr>
              </a:lvl1pPr>
            </a:lstStyle>
            <a:p>
              <a:r>
                <a:rPr lang="ru-RU" sz="1400" dirty="0" smtClean="0">
                  <a:solidFill>
                    <a:schemeClr val="tx1"/>
                  </a:solidFill>
                </a:rPr>
                <a:t>МО, силовые СТРУКТУРЫ, ФПИ, НТИ …</a:t>
              </a:r>
              <a:endParaRPr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6" name="TextBox 90"/>
          <p:cNvSpPr txBox="1"/>
          <p:nvPr/>
        </p:nvSpPr>
        <p:spPr>
          <a:xfrm rot="16200000">
            <a:off x="2723523" y="5742391"/>
            <a:ext cx="4463540" cy="489363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2200">
                <a:solidFill>
                  <a:srgbClr val="F7593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mtClean="0">
                <a:solidFill>
                  <a:schemeClr val="accent1"/>
                </a:solidFill>
              </a:rPr>
              <a:t>ПРОЕКТЫ (БАС)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18" name="TextBox 92"/>
          <p:cNvSpPr txBox="1"/>
          <p:nvPr/>
        </p:nvSpPr>
        <p:spPr>
          <a:xfrm>
            <a:off x="6170175" y="5442902"/>
            <a:ext cx="8129149" cy="517063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2200">
                <a:solidFill>
                  <a:srgbClr val="F7593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2400" dirty="0" smtClean="0">
                <a:solidFill>
                  <a:schemeClr val="accent1"/>
                </a:solidFill>
              </a:rPr>
              <a:t>10. Обучающие комплексы. Тренажеры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19" name="TextBox 93"/>
          <p:cNvSpPr txBox="1"/>
          <p:nvPr/>
        </p:nvSpPr>
        <p:spPr>
          <a:xfrm>
            <a:off x="6160168" y="3491911"/>
            <a:ext cx="8638674" cy="1846657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2200">
                <a:solidFill>
                  <a:srgbClr val="F7593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2400" dirty="0" smtClean="0">
                <a:solidFill>
                  <a:schemeClr val="accent1"/>
                </a:solidFill>
              </a:rPr>
              <a:t>1. Аэродинамика. Конструктивные компоновочные решения. Материалы. 2. Силовые установки 3. Комплекс бортового оборудования . 4. Групповое применение. 5. Навигация. 6. Связь, информационный обмен. 7. Функциональные нагрузки.  8.Системы управления. 9. НПУ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21" name="TextBox 95"/>
          <p:cNvSpPr txBox="1"/>
          <p:nvPr/>
        </p:nvSpPr>
        <p:spPr>
          <a:xfrm>
            <a:off x="6154216" y="6147862"/>
            <a:ext cx="7577550" cy="517063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2200">
                <a:solidFill>
                  <a:srgbClr val="F7593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11. </a:t>
            </a:r>
            <a:r>
              <a:rPr lang="ru-RU" sz="2400" dirty="0" smtClean="0">
                <a:solidFill>
                  <a:schemeClr val="accent1"/>
                </a:solidFill>
              </a:rPr>
              <a:t>Система испытаний БАС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22" name="TextBox 96"/>
          <p:cNvSpPr txBox="1"/>
          <p:nvPr/>
        </p:nvSpPr>
        <p:spPr>
          <a:xfrm>
            <a:off x="6154217" y="7551252"/>
            <a:ext cx="6379369" cy="849461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2200">
                <a:solidFill>
                  <a:srgbClr val="F7593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13. </a:t>
            </a:r>
            <a:r>
              <a:rPr lang="ru-RU" sz="2400" dirty="0" smtClean="0">
                <a:solidFill>
                  <a:schemeClr val="accent1"/>
                </a:solidFill>
              </a:rPr>
              <a:t>Противодействие несанкционированному применению БВС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24" name="Прямая со стрелкой 98"/>
          <p:cNvSpPr/>
          <p:nvPr/>
        </p:nvSpPr>
        <p:spPr>
          <a:xfrm>
            <a:off x="2469335" y="6768731"/>
            <a:ext cx="364485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grpSp>
        <p:nvGrpSpPr>
          <p:cNvPr id="3" name="Овал 100"/>
          <p:cNvGrpSpPr/>
          <p:nvPr/>
        </p:nvGrpSpPr>
        <p:grpSpPr>
          <a:xfrm>
            <a:off x="369783" y="8223540"/>
            <a:ext cx="2175555" cy="2177762"/>
            <a:chOff x="-1" y="0"/>
            <a:chExt cx="1692818" cy="1698520"/>
          </a:xfrm>
        </p:grpSpPr>
        <p:sp>
          <p:nvSpPr>
            <p:cNvPr id="677" name="Овал"/>
            <p:cNvSpPr/>
            <p:nvPr/>
          </p:nvSpPr>
          <p:spPr>
            <a:xfrm>
              <a:off x="-1" y="0"/>
              <a:ext cx="1692818" cy="169852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678" name="РАЗДЕЛЫ…"/>
            <p:cNvSpPr txBox="1"/>
            <p:nvPr/>
          </p:nvSpPr>
          <p:spPr>
            <a:xfrm>
              <a:off x="247908" y="657222"/>
              <a:ext cx="1197001" cy="384075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600" b="1" cap="all"/>
              </a:pPr>
              <a:r>
                <a:rPr dirty="0"/>
                <a:t>РАЗДЕЛЫ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600" b="1" cap="all"/>
              </a:pPr>
              <a:r>
                <a:rPr lang="ru-RU" dirty="0" smtClean="0"/>
                <a:t>ПРОГРАММЫ</a:t>
              </a:r>
              <a:endParaRPr dirty="0"/>
            </a:p>
          </p:txBody>
        </p:sp>
      </p:grpSp>
      <p:sp>
        <p:nvSpPr>
          <p:cNvPr id="628" name="Прямая со стрелкой 104"/>
          <p:cNvSpPr/>
          <p:nvPr/>
        </p:nvSpPr>
        <p:spPr>
          <a:xfrm>
            <a:off x="5405130" y="4493663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629" name="Прямая со стрелкой 105"/>
          <p:cNvSpPr/>
          <p:nvPr/>
        </p:nvSpPr>
        <p:spPr>
          <a:xfrm>
            <a:off x="5405130" y="5668867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630" name="Прямая со стрелкой 106"/>
          <p:cNvSpPr/>
          <p:nvPr/>
        </p:nvSpPr>
        <p:spPr>
          <a:xfrm>
            <a:off x="5405130" y="6377655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631" name="Прямая со стрелкой 107"/>
          <p:cNvSpPr/>
          <p:nvPr/>
        </p:nvSpPr>
        <p:spPr>
          <a:xfrm>
            <a:off x="5405130" y="7075853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632" name="Прямая со стрелкой 108"/>
          <p:cNvSpPr/>
          <p:nvPr/>
        </p:nvSpPr>
        <p:spPr>
          <a:xfrm>
            <a:off x="5405130" y="8004186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grpSp>
        <p:nvGrpSpPr>
          <p:cNvPr id="4" name="Группа"/>
          <p:cNvGrpSpPr/>
          <p:nvPr/>
        </p:nvGrpSpPr>
        <p:grpSpPr>
          <a:xfrm>
            <a:off x="3305249" y="8950870"/>
            <a:ext cx="10536875" cy="788278"/>
            <a:chOff x="-1" y="-5056"/>
            <a:chExt cx="8198843" cy="614807"/>
          </a:xfrm>
        </p:grpSpPr>
        <p:sp>
          <p:nvSpPr>
            <p:cNvPr id="673" name="Прямая со стрелкой 118"/>
            <p:cNvSpPr/>
            <p:nvPr/>
          </p:nvSpPr>
          <p:spPr>
            <a:xfrm flipH="1" flipV="1">
              <a:off x="-1" y="299972"/>
              <a:ext cx="7634546" cy="2376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674" name="Прямая со стрелкой 119"/>
            <p:cNvSpPr/>
            <p:nvPr/>
          </p:nvSpPr>
          <p:spPr>
            <a:xfrm flipH="1" flipV="1">
              <a:off x="0" y="607449"/>
              <a:ext cx="8198842" cy="2302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676" name="Прямая со стрелкой 137"/>
            <p:cNvSpPr/>
            <p:nvPr/>
          </p:nvSpPr>
          <p:spPr>
            <a:xfrm flipH="1">
              <a:off x="-1" y="-5056"/>
              <a:ext cx="7266527" cy="5055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636" name="Прямая соединительная линия 145"/>
          <p:cNvSpPr/>
          <p:nvPr/>
        </p:nvSpPr>
        <p:spPr>
          <a:xfrm flipH="1">
            <a:off x="14409684" y="5445594"/>
            <a:ext cx="2478" cy="4687692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637" name="Прямая соединительная линия 146"/>
          <p:cNvSpPr/>
          <p:nvPr/>
        </p:nvSpPr>
        <p:spPr>
          <a:xfrm>
            <a:off x="13841155" y="6113392"/>
            <a:ext cx="969" cy="3641522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653" name="Прямая со стрелкой 137"/>
          <p:cNvSpPr/>
          <p:nvPr/>
        </p:nvSpPr>
        <p:spPr>
          <a:xfrm flipH="1">
            <a:off x="3303209" y="10088478"/>
            <a:ext cx="11182812" cy="66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74" name="TextBox 95"/>
          <p:cNvSpPr txBox="1"/>
          <p:nvPr/>
        </p:nvSpPr>
        <p:spPr>
          <a:xfrm>
            <a:off x="6133196" y="6836290"/>
            <a:ext cx="6873356" cy="489363"/>
          </a:xfrm>
          <a:prstGeom prst="rect">
            <a:avLst/>
          </a:prstGeom>
          <a:solidFill>
            <a:srgbClr val="FFFFFF"/>
          </a:solidFill>
          <a:ln w="3175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2200">
                <a:solidFill>
                  <a:srgbClr val="F7593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dirty="0" smtClean="0">
                <a:solidFill>
                  <a:schemeClr val="accent1"/>
                </a:solidFill>
              </a:rPr>
              <a:t>12. НПБ, НТБ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5" name="Прямая соединительная линия 146"/>
          <p:cNvSpPr/>
          <p:nvPr/>
        </p:nvSpPr>
        <p:spPr>
          <a:xfrm>
            <a:off x="13094893" y="6770305"/>
            <a:ext cx="6252" cy="2637768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76" name="Прямая соединительная линия 146"/>
          <p:cNvSpPr/>
          <p:nvPr/>
        </p:nvSpPr>
        <p:spPr>
          <a:xfrm flipH="1">
            <a:off x="12628180" y="7427200"/>
            <a:ext cx="4258" cy="1570969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77" name="Прямая со стрелкой 118"/>
          <p:cNvSpPr/>
          <p:nvPr/>
        </p:nvSpPr>
        <p:spPr>
          <a:xfrm flipH="1" flipV="1">
            <a:off x="1504948" y="7715248"/>
            <a:ext cx="1" cy="47625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 w="med" len="med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 dirty="0"/>
          </a:p>
        </p:txBody>
      </p:sp>
      <p:grpSp>
        <p:nvGrpSpPr>
          <p:cNvPr id="79" name="Овал 89"/>
          <p:cNvGrpSpPr/>
          <p:nvPr/>
        </p:nvGrpSpPr>
        <p:grpSpPr>
          <a:xfrm>
            <a:off x="565384" y="3238854"/>
            <a:ext cx="1943733" cy="1939174"/>
            <a:chOff x="0" y="0"/>
            <a:chExt cx="1512436" cy="1512436"/>
          </a:xfrm>
        </p:grpSpPr>
        <p:sp>
          <p:nvSpPr>
            <p:cNvPr id="80" name="Кружок"/>
            <p:cNvSpPr/>
            <p:nvPr/>
          </p:nvSpPr>
          <p:spPr>
            <a:xfrm>
              <a:off x="0" y="0"/>
              <a:ext cx="1512436" cy="1512436"/>
            </a:xfrm>
            <a:prstGeom prst="ellips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/>
              <a:endParaRPr dirty="0"/>
            </a:p>
          </p:txBody>
        </p:sp>
        <p:sp>
          <p:nvSpPr>
            <p:cNvPr id="81" name="Рынок"/>
            <p:cNvSpPr txBox="1"/>
            <p:nvPr/>
          </p:nvSpPr>
          <p:spPr>
            <a:xfrm>
              <a:off x="221489" y="468163"/>
              <a:ext cx="1069455" cy="576112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800" b="1" cap="all">
                  <a:solidFill>
                    <a:schemeClr val="accent4"/>
                  </a:solidFill>
                </a:defRPr>
              </a:lvl1pPr>
            </a:lstStyle>
            <a:p>
              <a:r>
                <a:rPr lang="ru-RU" sz="1200" dirty="0" smtClean="0">
                  <a:solidFill>
                    <a:schemeClr val="tx1"/>
                  </a:solidFill>
                </a:rPr>
                <a:t>ПРОГНОЗ </a:t>
              </a:r>
              <a:r>
                <a:rPr sz="1200" dirty="0" err="1" smtClean="0">
                  <a:solidFill>
                    <a:schemeClr val="tx1"/>
                  </a:solidFill>
                </a:rPr>
                <a:t>Рын</a:t>
              </a:r>
              <a:r>
                <a:rPr lang="ru-RU" sz="1200" dirty="0" err="1" smtClean="0">
                  <a:solidFill>
                    <a:schemeClr val="tx1"/>
                  </a:solidFill>
                </a:rPr>
                <a:t>ка</a:t>
              </a:r>
              <a:endParaRPr lang="ru-RU" sz="1200" dirty="0" smtClean="0">
                <a:solidFill>
                  <a:schemeClr val="tx1"/>
                </a:solidFill>
              </a:endParaRPr>
            </a:p>
            <a:p>
              <a:r>
                <a:rPr lang="ru-RU" sz="1200" dirty="0" smtClean="0">
                  <a:solidFill>
                    <a:schemeClr val="tx1"/>
                  </a:solidFill>
                </a:rPr>
                <a:t>(РФ и зарубежный</a:t>
              </a:r>
              <a:r>
                <a:rPr lang="ru-RU" sz="1200" dirty="0" smtClean="0"/>
                <a:t>)</a:t>
              </a:r>
              <a:endParaRPr sz="1200" dirty="0"/>
            </a:p>
          </p:txBody>
        </p:sp>
      </p:grpSp>
      <p:sp>
        <p:nvSpPr>
          <p:cNvPr id="82" name="Прямая со стрелкой 98"/>
          <p:cNvSpPr/>
          <p:nvPr/>
        </p:nvSpPr>
        <p:spPr>
          <a:xfrm>
            <a:off x="2545535" y="4273181"/>
            <a:ext cx="364485" cy="1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83" name="Прямая со стрелкой 118"/>
          <p:cNvSpPr/>
          <p:nvPr/>
        </p:nvSpPr>
        <p:spPr>
          <a:xfrm flipH="1" flipV="1">
            <a:off x="1523998" y="5219698"/>
            <a:ext cx="1" cy="47625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 w="med" len="med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055688" y="1920399"/>
            <a:ext cx="1372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4325" algn="just" defTabSz="769938" eaLnBrk="0" hangingPunct="0"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Целью программы</a:t>
            </a:r>
            <a:r>
              <a:rPr lang="ru-RU" dirty="0" smtClean="0">
                <a:solidFill>
                  <a:schemeClr val="tx1"/>
                </a:solidFill>
              </a:rPr>
              <a:t> является формирование единых взглядов на принципы создания крупномасштабной системы на основе перспективных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smtClean="0">
                <a:solidFill>
                  <a:schemeClr val="tx1"/>
                </a:solidFill>
              </a:rPr>
              <a:t>базовых </a:t>
            </a:r>
            <a:r>
              <a:rPr lang="ru-RU" dirty="0" smtClean="0">
                <a:solidFill>
                  <a:schemeClr val="tx1"/>
                </a:solidFill>
              </a:rPr>
              <a:t>комплексов с БВС различного целевого назначения на период до 2030 в интересах министерств и ведомств РФ,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с учетом научно-технических, производственных, финансово-экономических и оперативно-стратегических факторов.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88"/>
          <p:cNvSpPr/>
          <p:nvPr/>
        </p:nvSpPr>
        <p:spPr>
          <a:xfrm>
            <a:off x="2952750" y="3587617"/>
            <a:ext cx="789427" cy="4746151"/>
          </a:xfrm>
          <a:prstGeom prst="rect">
            <a:avLst/>
          </a:prstGeom>
          <a:blipFill>
            <a:blip r:embed="rId2" cstate="print"/>
          </a:blipFill>
          <a:ln w="3175">
            <a:solidFill>
              <a:schemeClr val="accent1"/>
            </a:solidFill>
            <a:prstDash val="dash"/>
            <a:miter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" name="TextBox 90"/>
          <p:cNvSpPr txBox="1"/>
          <p:nvPr/>
        </p:nvSpPr>
        <p:spPr>
          <a:xfrm rot="16200000">
            <a:off x="1104273" y="5742391"/>
            <a:ext cx="4463540" cy="489363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90000"/>
              </a:lnSpc>
              <a:defRPr sz="2200">
                <a:solidFill>
                  <a:srgbClr val="F7593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>
                <a:solidFill>
                  <a:schemeClr val="accent1"/>
                </a:solidFill>
              </a:rPr>
              <a:t>ТЕХНИЧЕСКИЕ ТРЕБОВАНИЯ</a:t>
            </a:r>
          </a:p>
        </p:txBody>
      </p:sp>
      <p:sp>
        <p:nvSpPr>
          <p:cNvPr id="44" name="Прямая со стрелкой 104"/>
          <p:cNvSpPr/>
          <p:nvPr/>
        </p:nvSpPr>
        <p:spPr>
          <a:xfrm>
            <a:off x="3785880" y="4493663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45" name="Прямая со стрелкой 105"/>
          <p:cNvSpPr/>
          <p:nvPr/>
        </p:nvSpPr>
        <p:spPr>
          <a:xfrm>
            <a:off x="3785880" y="5668867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46" name="Прямая со стрелкой 106"/>
          <p:cNvSpPr/>
          <p:nvPr/>
        </p:nvSpPr>
        <p:spPr>
          <a:xfrm>
            <a:off x="3785880" y="6377655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47" name="Прямая со стрелкой 107"/>
          <p:cNvSpPr/>
          <p:nvPr/>
        </p:nvSpPr>
        <p:spPr>
          <a:xfrm>
            <a:off x="3785880" y="7075853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48" name="Прямая со стрелкой 108"/>
          <p:cNvSpPr/>
          <p:nvPr/>
        </p:nvSpPr>
        <p:spPr>
          <a:xfrm>
            <a:off x="3785880" y="8004186"/>
            <a:ext cx="674160" cy="140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49" name="Прямая со стрелкой 137"/>
          <p:cNvSpPr/>
          <p:nvPr/>
        </p:nvSpPr>
        <p:spPr>
          <a:xfrm flipH="1" flipV="1">
            <a:off x="3303209" y="8565139"/>
            <a:ext cx="1859341" cy="7361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tIns="91439" bIns="91439"/>
          <a:lstStyle/>
          <a:p>
            <a:endParaRPr dirty="0"/>
          </a:p>
        </p:txBody>
      </p:sp>
      <p:sp>
        <p:nvSpPr>
          <p:cNvPr id="50" name="Прямая соединительная линия 146"/>
          <p:cNvSpPr/>
          <p:nvPr/>
        </p:nvSpPr>
        <p:spPr>
          <a:xfrm flipH="1">
            <a:off x="5124450" y="8324850"/>
            <a:ext cx="0" cy="304800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6085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36641" y="420521"/>
            <a:ext cx="8423422" cy="5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ЦЕЛИ И ЗАДАЧИ ПРОГРАММЫ РАЗВИТИЯ БАС ДО 2030 ГОДА</a:t>
            </a:r>
            <a:endParaRPr lang="en-US" altLang="ru-RU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4511881" y="10249200"/>
            <a:ext cx="64120" cy="153888"/>
          </a:xfrm>
        </p:spPr>
        <p:txBody>
          <a:bodyPr/>
          <a:lstStyle/>
          <a:p>
            <a:pPr lvl="0"/>
            <a:r>
              <a:rPr lang="ru-RU" dirty="0" smtClean="0"/>
              <a:t>5</a:t>
            </a:r>
            <a:endParaRPr lang="ru-RU" dirty="0"/>
          </a:p>
        </p:txBody>
      </p:sp>
      <p:grpSp>
        <p:nvGrpSpPr>
          <p:cNvPr id="125" name="Группа 124"/>
          <p:cNvGrpSpPr/>
          <p:nvPr/>
        </p:nvGrpSpPr>
        <p:grpSpPr>
          <a:xfrm>
            <a:off x="523162" y="2133599"/>
            <a:ext cx="13859588" cy="8196264"/>
            <a:chOff x="-18465" y="346366"/>
            <a:chExt cx="12008153" cy="6396671"/>
          </a:xfrm>
        </p:grpSpPr>
        <p:cxnSp>
          <p:nvCxnSpPr>
            <p:cNvPr id="126" name="Прямая со стрелкой 125"/>
            <p:cNvCxnSpPr>
              <a:stCxn id="162" idx="2"/>
              <a:endCxn id="167" idx="0"/>
            </p:cNvCxnSpPr>
            <p:nvPr/>
          </p:nvCxnSpPr>
          <p:spPr>
            <a:xfrm>
              <a:off x="10344830" y="3545465"/>
              <a:ext cx="910696" cy="863507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7" name="Прямая со стрелкой 126"/>
            <p:cNvCxnSpPr>
              <a:stCxn id="154" idx="2"/>
              <a:endCxn id="160" idx="0"/>
            </p:cNvCxnSpPr>
            <p:nvPr/>
          </p:nvCxnSpPr>
          <p:spPr>
            <a:xfrm>
              <a:off x="2163698" y="2027482"/>
              <a:ext cx="3097126" cy="949291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8" name="Прямая со стрелкой 127"/>
            <p:cNvCxnSpPr>
              <a:stCxn id="156" idx="2"/>
              <a:endCxn id="159" idx="0"/>
            </p:cNvCxnSpPr>
            <p:nvPr/>
          </p:nvCxnSpPr>
          <p:spPr>
            <a:xfrm flipH="1">
              <a:off x="2275243" y="2033979"/>
              <a:ext cx="4963996" cy="902368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9" name="Прямая со стрелкой 128"/>
            <p:cNvCxnSpPr>
              <a:stCxn id="167" idx="2"/>
              <a:endCxn id="170" idx="0"/>
            </p:cNvCxnSpPr>
            <p:nvPr/>
          </p:nvCxnSpPr>
          <p:spPr>
            <a:xfrm flipH="1">
              <a:off x="1490420" y="4870163"/>
              <a:ext cx="9765106" cy="584836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0" name="Прямая со стрелкой 129"/>
            <p:cNvCxnSpPr>
              <a:stCxn id="156" idx="2"/>
              <a:endCxn id="160" idx="0"/>
            </p:cNvCxnSpPr>
            <p:nvPr/>
          </p:nvCxnSpPr>
          <p:spPr>
            <a:xfrm flipH="1">
              <a:off x="5260824" y="2033979"/>
              <a:ext cx="1978415" cy="942794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1" name="Прямая со стрелкой 130"/>
            <p:cNvCxnSpPr>
              <a:stCxn id="156" idx="2"/>
              <a:endCxn id="162" idx="0"/>
            </p:cNvCxnSpPr>
            <p:nvPr/>
          </p:nvCxnSpPr>
          <p:spPr>
            <a:xfrm>
              <a:off x="7239239" y="2033979"/>
              <a:ext cx="3105591" cy="918009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2" name="Прямая со стрелкой 131"/>
            <p:cNvCxnSpPr>
              <a:stCxn id="167" idx="2"/>
              <a:endCxn id="173" idx="0"/>
            </p:cNvCxnSpPr>
            <p:nvPr/>
          </p:nvCxnSpPr>
          <p:spPr>
            <a:xfrm flipH="1">
              <a:off x="6458529" y="4870163"/>
              <a:ext cx="4796997" cy="584836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3" name="Прямая со стрелкой 132"/>
            <p:cNvCxnSpPr>
              <a:stCxn id="166" idx="2"/>
              <a:endCxn id="171" idx="0"/>
            </p:cNvCxnSpPr>
            <p:nvPr/>
          </p:nvCxnSpPr>
          <p:spPr>
            <a:xfrm flipH="1">
              <a:off x="3241210" y="4814036"/>
              <a:ext cx="4681127" cy="658447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4" name="Прямая со стрелкой 133"/>
            <p:cNvCxnSpPr>
              <a:stCxn id="161" idx="2"/>
              <a:endCxn id="166" idx="0"/>
            </p:cNvCxnSpPr>
            <p:nvPr/>
          </p:nvCxnSpPr>
          <p:spPr>
            <a:xfrm>
              <a:off x="7789222" y="3570250"/>
              <a:ext cx="133115" cy="78259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5" name="Прямая со стрелкой 134"/>
            <p:cNvCxnSpPr>
              <a:stCxn id="159" idx="2"/>
              <a:endCxn id="167" idx="0"/>
            </p:cNvCxnSpPr>
            <p:nvPr/>
          </p:nvCxnSpPr>
          <p:spPr>
            <a:xfrm>
              <a:off x="2275243" y="3529824"/>
              <a:ext cx="8980283" cy="879148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6" name="Прямая со стрелкой 135"/>
            <p:cNvCxnSpPr>
              <a:stCxn id="160" idx="2"/>
              <a:endCxn id="165" idx="0"/>
            </p:cNvCxnSpPr>
            <p:nvPr/>
          </p:nvCxnSpPr>
          <p:spPr>
            <a:xfrm>
              <a:off x="5260824" y="3570250"/>
              <a:ext cx="87874" cy="78259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7" name="Прямая со стрелкой 136"/>
            <p:cNvCxnSpPr>
              <a:stCxn id="159" idx="2"/>
              <a:endCxn id="164" idx="0"/>
            </p:cNvCxnSpPr>
            <p:nvPr/>
          </p:nvCxnSpPr>
          <p:spPr>
            <a:xfrm>
              <a:off x="2275243" y="3529824"/>
              <a:ext cx="138438" cy="78259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8" name="Прямая со стрелкой 137"/>
            <p:cNvCxnSpPr>
              <a:stCxn id="159" idx="2"/>
              <a:endCxn id="165" idx="0"/>
            </p:cNvCxnSpPr>
            <p:nvPr/>
          </p:nvCxnSpPr>
          <p:spPr>
            <a:xfrm>
              <a:off x="2275243" y="3529824"/>
              <a:ext cx="3073455" cy="823021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9" name="Прямая со стрелкой 138"/>
            <p:cNvCxnSpPr>
              <a:stCxn id="159" idx="2"/>
              <a:endCxn id="166" idx="0"/>
            </p:cNvCxnSpPr>
            <p:nvPr/>
          </p:nvCxnSpPr>
          <p:spPr>
            <a:xfrm>
              <a:off x="2275243" y="3529824"/>
              <a:ext cx="5647094" cy="823021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0" name="Прямая со стрелкой 139"/>
            <p:cNvCxnSpPr>
              <a:stCxn id="160" idx="2"/>
              <a:endCxn id="164" idx="0"/>
            </p:cNvCxnSpPr>
            <p:nvPr/>
          </p:nvCxnSpPr>
          <p:spPr>
            <a:xfrm flipH="1">
              <a:off x="2413681" y="3570250"/>
              <a:ext cx="2847143" cy="742169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1" name="Прямая со стрелкой 140"/>
            <p:cNvCxnSpPr>
              <a:stCxn id="160" idx="2"/>
              <a:endCxn id="166" idx="0"/>
            </p:cNvCxnSpPr>
            <p:nvPr/>
          </p:nvCxnSpPr>
          <p:spPr>
            <a:xfrm>
              <a:off x="5260824" y="3570250"/>
              <a:ext cx="2661513" cy="78259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2" name="Прямая со стрелкой 141"/>
            <p:cNvCxnSpPr>
              <a:stCxn id="160" idx="2"/>
              <a:endCxn id="167" idx="0"/>
            </p:cNvCxnSpPr>
            <p:nvPr/>
          </p:nvCxnSpPr>
          <p:spPr>
            <a:xfrm>
              <a:off x="5260824" y="3570250"/>
              <a:ext cx="5994702" cy="838722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3" name="Прямая со стрелкой 142"/>
            <p:cNvCxnSpPr>
              <a:stCxn id="161" idx="2"/>
              <a:endCxn id="165" idx="0"/>
            </p:cNvCxnSpPr>
            <p:nvPr/>
          </p:nvCxnSpPr>
          <p:spPr>
            <a:xfrm flipH="1">
              <a:off x="5348698" y="3570250"/>
              <a:ext cx="2440524" cy="78259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4" name="Прямая со стрелкой 143"/>
            <p:cNvCxnSpPr>
              <a:stCxn id="161" idx="2"/>
              <a:endCxn id="167" idx="0"/>
            </p:cNvCxnSpPr>
            <p:nvPr/>
          </p:nvCxnSpPr>
          <p:spPr>
            <a:xfrm>
              <a:off x="7789222" y="3570250"/>
              <a:ext cx="3466304" cy="838722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5" name="Прямая со стрелкой 144"/>
            <p:cNvCxnSpPr>
              <a:stCxn id="162" idx="2"/>
              <a:endCxn id="166" idx="0"/>
            </p:cNvCxnSpPr>
            <p:nvPr/>
          </p:nvCxnSpPr>
          <p:spPr>
            <a:xfrm flipH="1">
              <a:off x="7922337" y="3545465"/>
              <a:ext cx="2422493" cy="807380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6" name="Прямая со стрелкой 145"/>
            <p:cNvCxnSpPr>
              <a:stCxn id="162" idx="2"/>
              <a:endCxn id="165" idx="0"/>
            </p:cNvCxnSpPr>
            <p:nvPr/>
          </p:nvCxnSpPr>
          <p:spPr>
            <a:xfrm flipH="1">
              <a:off x="5348698" y="3545465"/>
              <a:ext cx="4996132" cy="807380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7" name="Прямая со стрелкой 146"/>
            <p:cNvCxnSpPr>
              <a:stCxn id="155" idx="2"/>
              <a:endCxn id="160" idx="0"/>
            </p:cNvCxnSpPr>
            <p:nvPr/>
          </p:nvCxnSpPr>
          <p:spPr>
            <a:xfrm>
              <a:off x="4532776" y="2033979"/>
              <a:ext cx="728048" cy="942794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8" name="Прямая со стрелкой 147"/>
            <p:cNvCxnSpPr>
              <a:stCxn id="156" idx="2"/>
              <a:endCxn id="161" idx="0"/>
            </p:cNvCxnSpPr>
            <p:nvPr/>
          </p:nvCxnSpPr>
          <p:spPr>
            <a:xfrm>
              <a:off x="7239239" y="2033979"/>
              <a:ext cx="549983" cy="942794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9" name="Прямая со стрелкой 148"/>
            <p:cNvCxnSpPr>
              <a:stCxn id="154" idx="2"/>
              <a:endCxn id="159" idx="0"/>
            </p:cNvCxnSpPr>
            <p:nvPr/>
          </p:nvCxnSpPr>
          <p:spPr>
            <a:xfrm>
              <a:off x="2163698" y="2027482"/>
              <a:ext cx="111545" cy="90886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0" name="Прямая со стрелкой 149"/>
            <p:cNvCxnSpPr>
              <a:endCxn id="161" idx="0"/>
            </p:cNvCxnSpPr>
            <p:nvPr/>
          </p:nvCxnSpPr>
          <p:spPr>
            <a:xfrm flipH="1">
              <a:off x="7789222" y="2083828"/>
              <a:ext cx="1271758" cy="892945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1" name="Прямая со стрелкой 150"/>
            <p:cNvCxnSpPr>
              <a:endCxn id="162" idx="0"/>
            </p:cNvCxnSpPr>
            <p:nvPr/>
          </p:nvCxnSpPr>
          <p:spPr>
            <a:xfrm>
              <a:off x="9060979" y="2083828"/>
              <a:ext cx="1283851" cy="868160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2" name="Прямая со стрелкой 151"/>
            <p:cNvCxnSpPr>
              <a:stCxn id="157" idx="2"/>
              <a:endCxn id="162" idx="0"/>
            </p:cNvCxnSpPr>
            <p:nvPr/>
          </p:nvCxnSpPr>
          <p:spPr>
            <a:xfrm flipH="1">
              <a:off x="10344830" y="2036626"/>
              <a:ext cx="1322245" cy="915362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3" name="Скругленный прямоугольник 152"/>
            <p:cNvSpPr/>
            <p:nvPr/>
          </p:nvSpPr>
          <p:spPr>
            <a:xfrm>
              <a:off x="7357310" y="624439"/>
              <a:ext cx="2071496" cy="426156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dirty="0" smtClean="0">
                  <a:solidFill>
                    <a:sysClr val="window" lastClr="FFFFFF"/>
                  </a:solidFill>
                  <a:latin typeface="Calibri Light" pitchFamily="34" charset="0"/>
                  <a:ea typeface="+mn-ea"/>
                  <a:cs typeface="Vrinda" pitchFamily="34" charset="0"/>
                </a:rPr>
                <a:t>2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Задачи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54" name="Скругленный прямоугольник 153"/>
            <p:cNvSpPr/>
            <p:nvPr/>
          </p:nvSpPr>
          <p:spPr>
            <a:xfrm>
              <a:off x="1538097" y="1526889"/>
              <a:ext cx="1251201" cy="500593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noProof="0" dirty="0" smtClean="0">
                  <a:solidFill>
                    <a:sysClr val="window" lastClr="FFFFFF"/>
                  </a:solidFill>
                  <a:latin typeface="Calibri Light" pitchFamily="34" charset="0"/>
                  <a:ea typeface="+mn-ea"/>
                  <a:cs typeface="Vrinda" pitchFamily="34" charset="0"/>
                </a:rPr>
                <a:t>З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1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55" name="Скругленный прямоугольник 154"/>
            <p:cNvSpPr/>
            <p:nvPr/>
          </p:nvSpPr>
          <p:spPr>
            <a:xfrm>
              <a:off x="3876712" y="1533386"/>
              <a:ext cx="1312127" cy="500593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dirty="0" smtClean="0">
                  <a:solidFill>
                    <a:sysClr val="window" lastClr="FFFFFF"/>
                  </a:solidFill>
                  <a:latin typeface="Calibri Light" pitchFamily="34" charset="0"/>
                  <a:ea typeface="+mn-ea"/>
                  <a:cs typeface="Vrinda" pitchFamily="34" charset="0"/>
                </a:rPr>
                <a:t>З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2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6420872" y="1533386"/>
              <a:ext cx="1636734" cy="500593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З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3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57" name="Скругленный прямоугольник 156"/>
            <p:cNvSpPr/>
            <p:nvPr/>
          </p:nvSpPr>
          <p:spPr>
            <a:xfrm>
              <a:off x="11344462" y="1536033"/>
              <a:ext cx="645226" cy="500593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З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N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58" name="Скругленный прямоугольник 157"/>
            <p:cNvSpPr/>
            <p:nvPr/>
          </p:nvSpPr>
          <p:spPr>
            <a:xfrm>
              <a:off x="2796290" y="2546732"/>
              <a:ext cx="7575888" cy="246596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3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Проекты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1538097" y="2936347"/>
              <a:ext cx="1474291" cy="593477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П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1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4574134" y="2976773"/>
              <a:ext cx="1373379" cy="593477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П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2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1" name="Скругленный прямоугольник 160"/>
            <p:cNvSpPr/>
            <p:nvPr/>
          </p:nvSpPr>
          <p:spPr>
            <a:xfrm>
              <a:off x="7221007" y="2976773"/>
              <a:ext cx="1136429" cy="593477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П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3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2" name="Скругленный прямоугольник 161"/>
            <p:cNvSpPr/>
            <p:nvPr/>
          </p:nvSpPr>
          <p:spPr>
            <a:xfrm>
              <a:off x="9834577" y="2951988"/>
              <a:ext cx="1020505" cy="593477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П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M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3" name="Скругленный прямоугольник 162"/>
            <p:cNvSpPr/>
            <p:nvPr/>
          </p:nvSpPr>
          <p:spPr>
            <a:xfrm>
              <a:off x="2774490" y="3791373"/>
              <a:ext cx="7570339" cy="272554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dirty="0">
                  <a:solidFill>
                    <a:sysClr val="window" lastClr="FFFFFF"/>
                  </a:solidFill>
                  <a:latin typeface="Calibri Light" pitchFamily="34" charset="0"/>
                  <a:ea typeface="+mn-ea"/>
                  <a:cs typeface="Vrinda" pitchFamily="34" charset="0"/>
                </a:rPr>
                <a:t>4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Технологии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2029967" y="4312419"/>
              <a:ext cx="767427" cy="46119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Т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1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>
              <a:off x="5026879" y="4352845"/>
              <a:ext cx="643637" cy="46119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Т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2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6" name="Скругленный прямоугольник 165"/>
            <p:cNvSpPr/>
            <p:nvPr/>
          </p:nvSpPr>
          <p:spPr>
            <a:xfrm>
              <a:off x="7618029" y="4352845"/>
              <a:ext cx="608615" cy="46119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Т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3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7" name="Скругленный прямоугольник 166"/>
            <p:cNvSpPr/>
            <p:nvPr/>
          </p:nvSpPr>
          <p:spPr>
            <a:xfrm>
              <a:off x="10843976" y="4408972"/>
              <a:ext cx="823099" cy="46119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Т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K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8" name="Скругленный прямоугольник 167"/>
            <p:cNvSpPr/>
            <p:nvPr/>
          </p:nvSpPr>
          <p:spPr>
            <a:xfrm>
              <a:off x="2789298" y="513625"/>
              <a:ext cx="2313714" cy="601821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dirty="0" smtClean="0">
                  <a:solidFill>
                    <a:sysClr val="window" lastClr="FFFFFF"/>
                  </a:solidFill>
                  <a:latin typeface="Calibri Light" pitchFamily="34" charset="0"/>
                  <a:ea typeface="+mn-ea"/>
                  <a:cs typeface="Vrinda" pitchFamily="34" charset="0"/>
                </a:rPr>
                <a:t>1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</a:t>
              </a:r>
              <a:r>
                <a:rPr lang="ru-RU" sz="2800" dirty="0" smtClean="0">
                  <a:solidFill>
                    <a:sysClr val="window" lastClr="FFFFFF"/>
                  </a:solidFill>
                  <a:latin typeface="Calibri Light" pitchFamily="34" charset="0"/>
                  <a:ea typeface="+mn-ea"/>
                  <a:cs typeface="Vrinda" pitchFamily="34" charset="0"/>
                </a:rPr>
                <a:t> Цели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69" name="Скругленный прямоугольник 168"/>
            <p:cNvSpPr/>
            <p:nvPr/>
          </p:nvSpPr>
          <p:spPr>
            <a:xfrm>
              <a:off x="2829300" y="4955241"/>
              <a:ext cx="7493362" cy="237877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5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. 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Исполнители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0" name="Скругленный прямоугольник 169"/>
            <p:cNvSpPr/>
            <p:nvPr/>
          </p:nvSpPr>
          <p:spPr>
            <a:xfrm>
              <a:off x="1051909" y="5454999"/>
              <a:ext cx="877022" cy="25450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1" name="Скругленный прямоугольник 170"/>
            <p:cNvSpPr/>
            <p:nvPr/>
          </p:nvSpPr>
          <p:spPr>
            <a:xfrm>
              <a:off x="2605708" y="5472483"/>
              <a:ext cx="1271003" cy="25450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2" name="Скругленный прямоугольник 171"/>
            <p:cNvSpPr/>
            <p:nvPr/>
          </p:nvSpPr>
          <p:spPr>
            <a:xfrm>
              <a:off x="4360120" y="5472483"/>
              <a:ext cx="856682" cy="25450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3" name="Скругленный прямоугольник 172"/>
            <p:cNvSpPr/>
            <p:nvPr/>
          </p:nvSpPr>
          <p:spPr>
            <a:xfrm>
              <a:off x="5833791" y="5454999"/>
              <a:ext cx="1249479" cy="25450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4" name="Скругленный прямоугольник 173"/>
            <p:cNvSpPr/>
            <p:nvPr/>
          </p:nvSpPr>
          <p:spPr>
            <a:xfrm>
              <a:off x="7775610" y="5472483"/>
              <a:ext cx="1124494" cy="25450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5" name="Скругленный прямоугольник 174"/>
            <p:cNvSpPr/>
            <p:nvPr/>
          </p:nvSpPr>
          <p:spPr>
            <a:xfrm>
              <a:off x="9428806" y="5472483"/>
              <a:ext cx="2126450" cy="254508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6" name="Скругленный прямоугольник 175"/>
            <p:cNvSpPr/>
            <p:nvPr/>
          </p:nvSpPr>
          <p:spPr>
            <a:xfrm>
              <a:off x="4418682" y="6488529"/>
              <a:ext cx="4025862" cy="25450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Предлагаемые решения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7" name="Скругленный прямоугольник 176"/>
            <p:cNvSpPr/>
            <p:nvPr/>
          </p:nvSpPr>
          <p:spPr>
            <a:xfrm>
              <a:off x="4407941" y="6116619"/>
              <a:ext cx="4025862" cy="254508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Проблемы организации и управления НТЗ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78" name="Стрелка вниз 177"/>
            <p:cNvSpPr/>
            <p:nvPr/>
          </p:nvSpPr>
          <p:spPr>
            <a:xfrm rot="16200000">
              <a:off x="6129222" y="-181352"/>
              <a:ext cx="287705" cy="2050400"/>
            </a:xfrm>
            <a:prstGeom prst="downArrow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cxnSp>
          <p:nvCxnSpPr>
            <p:cNvPr id="179" name="Прямая со стрелкой 178"/>
            <p:cNvCxnSpPr>
              <a:stCxn id="153" idx="2"/>
              <a:endCxn id="154" idx="0"/>
            </p:cNvCxnSpPr>
            <p:nvPr/>
          </p:nvCxnSpPr>
          <p:spPr>
            <a:xfrm flipH="1">
              <a:off x="2163698" y="1050595"/>
              <a:ext cx="6229360" cy="476294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0" name="Прямая со стрелкой 179"/>
            <p:cNvCxnSpPr>
              <a:stCxn id="153" idx="2"/>
              <a:endCxn id="155" idx="0"/>
            </p:cNvCxnSpPr>
            <p:nvPr/>
          </p:nvCxnSpPr>
          <p:spPr>
            <a:xfrm flipH="1">
              <a:off x="4532776" y="1050595"/>
              <a:ext cx="3860282" cy="482791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1" name="Прямая со стрелкой 180"/>
            <p:cNvCxnSpPr>
              <a:stCxn id="153" idx="2"/>
              <a:endCxn id="156" idx="0"/>
            </p:cNvCxnSpPr>
            <p:nvPr/>
          </p:nvCxnSpPr>
          <p:spPr>
            <a:xfrm flipH="1">
              <a:off x="7239239" y="1050595"/>
              <a:ext cx="1153819" cy="482791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2" name="Прямая со стрелкой 181"/>
            <p:cNvCxnSpPr>
              <a:stCxn id="153" idx="2"/>
              <a:endCxn id="157" idx="0"/>
            </p:cNvCxnSpPr>
            <p:nvPr/>
          </p:nvCxnSpPr>
          <p:spPr>
            <a:xfrm>
              <a:off x="8393058" y="1050595"/>
              <a:ext cx="3274017" cy="485438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3" name="Прямая со стрелкой 182"/>
            <p:cNvCxnSpPr>
              <a:stCxn id="164" idx="2"/>
              <a:endCxn id="170" idx="0"/>
            </p:cNvCxnSpPr>
            <p:nvPr/>
          </p:nvCxnSpPr>
          <p:spPr>
            <a:xfrm flipH="1">
              <a:off x="1490420" y="4773610"/>
              <a:ext cx="923261" cy="681389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4" name="Прямая со стрелкой 183"/>
            <p:cNvCxnSpPr>
              <a:stCxn id="165" idx="2"/>
              <a:endCxn id="172" idx="0"/>
            </p:cNvCxnSpPr>
            <p:nvPr/>
          </p:nvCxnSpPr>
          <p:spPr>
            <a:xfrm flipH="1">
              <a:off x="4788461" y="4814036"/>
              <a:ext cx="560237" cy="658447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5" name="Прямая со стрелкой 184"/>
            <p:cNvCxnSpPr>
              <a:stCxn id="167" idx="2"/>
              <a:endCxn id="174" idx="0"/>
            </p:cNvCxnSpPr>
            <p:nvPr/>
          </p:nvCxnSpPr>
          <p:spPr>
            <a:xfrm flipH="1">
              <a:off x="8337857" y="4870163"/>
              <a:ext cx="2917669" cy="602320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6" name="Прямая со стрелкой 185"/>
            <p:cNvCxnSpPr>
              <a:stCxn id="167" idx="2"/>
              <a:endCxn id="175" idx="0"/>
            </p:cNvCxnSpPr>
            <p:nvPr/>
          </p:nvCxnSpPr>
          <p:spPr>
            <a:xfrm flipH="1">
              <a:off x="10492031" y="4870163"/>
              <a:ext cx="763495" cy="602320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7" name="Выноска со стрелкой вниз 186"/>
            <p:cNvSpPr/>
            <p:nvPr/>
          </p:nvSpPr>
          <p:spPr>
            <a:xfrm>
              <a:off x="1051908" y="5824050"/>
              <a:ext cx="10499054" cy="244398"/>
            </a:xfrm>
            <a:prstGeom prst="downArrowCallout">
              <a:avLst>
                <a:gd name="adj1" fmla="val 12018"/>
                <a:gd name="adj2" fmla="val 12044"/>
                <a:gd name="adj3" fmla="val 25000"/>
                <a:gd name="adj4" fmla="val 8718"/>
              </a:avLst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698446" y="1691721"/>
              <a:ext cx="828017" cy="312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itchFamily="34" charset="0"/>
                  <a:cs typeface="Vrinda" pitchFamily="34" charset="0"/>
                </a:rPr>
                <a:t>…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itchFamily="34" charset="0"/>
                <a:cs typeface="Vrinda" pitchFamily="34" charset="0"/>
              </a:endParaRPr>
            </a:p>
          </p:txBody>
        </p:sp>
        <p:cxnSp>
          <p:nvCxnSpPr>
            <p:cNvPr id="189" name="Прямая со стрелкой 188"/>
            <p:cNvCxnSpPr>
              <a:stCxn id="165" idx="2"/>
              <a:endCxn id="170" idx="0"/>
            </p:cNvCxnSpPr>
            <p:nvPr/>
          </p:nvCxnSpPr>
          <p:spPr>
            <a:xfrm flipH="1">
              <a:off x="1490420" y="4814036"/>
              <a:ext cx="3858278" cy="640963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0" name="TextBox 189"/>
            <p:cNvSpPr txBox="1"/>
            <p:nvPr/>
          </p:nvSpPr>
          <p:spPr>
            <a:xfrm>
              <a:off x="8858190" y="3008115"/>
              <a:ext cx="299250" cy="312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itchFamily="34" charset="0"/>
                  <a:cs typeface="Vrinda" pitchFamily="34" charset="0"/>
                </a:rPr>
                <a:t>…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itchFamily="34" charset="0"/>
                <a:cs typeface="Vrinda" pitchFamily="34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9834577" y="4440622"/>
              <a:ext cx="620618" cy="312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itchFamily="34" charset="0"/>
                  <a:cs typeface="Vrinda" pitchFamily="34" charset="0"/>
                </a:rPr>
                <a:t>…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itchFamily="34" charset="0"/>
                <a:cs typeface="Vrinda" pitchFamily="34" charset="0"/>
              </a:endParaRPr>
            </a:p>
          </p:txBody>
        </p:sp>
        <p:sp>
          <p:nvSpPr>
            <p:cNvPr id="192" name="Скругленный прямоугольник 191"/>
            <p:cNvSpPr/>
            <p:nvPr/>
          </p:nvSpPr>
          <p:spPr>
            <a:xfrm>
              <a:off x="8947741" y="4373930"/>
              <a:ext cx="608615" cy="461191"/>
            </a:xfrm>
            <a:prstGeom prst="round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Т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4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 Light" pitchFamily="34" charset="0"/>
                  <a:ea typeface="+mn-ea"/>
                  <a:cs typeface="Vrinda" pitchFamily="34" charset="0"/>
                </a:rPr>
                <a:t> </a:t>
              </a: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itchFamily="34" charset="0"/>
                <a:ea typeface="+mn-ea"/>
                <a:cs typeface="Vrinda" pitchFamily="34" charset="0"/>
              </a:endParaRPr>
            </a:p>
          </p:txBody>
        </p:sp>
        <p:cxnSp>
          <p:nvCxnSpPr>
            <p:cNvPr id="193" name="Прямая со стрелкой 192"/>
            <p:cNvCxnSpPr>
              <a:stCxn id="192" idx="2"/>
              <a:endCxn id="174" idx="0"/>
            </p:cNvCxnSpPr>
            <p:nvPr/>
          </p:nvCxnSpPr>
          <p:spPr>
            <a:xfrm flipH="1">
              <a:off x="8337857" y="4835121"/>
              <a:ext cx="914192" cy="637362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4" name="Прямая со стрелкой 193"/>
            <p:cNvCxnSpPr>
              <a:stCxn id="192" idx="2"/>
              <a:endCxn id="175" idx="0"/>
            </p:cNvCxnSpPr>
            <p:nvPr/>
          </p:nvCxnSpPr>
          <p:spPr>
            <a:xfrm>
              <a:off x="9252049" y="4835121"/>
              <a:ext cx="1239982" cy="637362"/>
            </a:xfrm>
            <a:prstGeom prst="straightConnector1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5" name="Прямая со стрелкой 194"/>
            <p:cNvCxnSpPr/>
            <p:nvPr/>
          </p:nvCxnSpPr>
          <p:spPr>
            <a:xfrm>
              <a:off x="570579" y="814535"/>
              <a:ext cx="30536" cy="3825032"/>
            </a:xfrm>
            <a:prstGeom prst="straightConnector1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6" name="Прямая со стрелкой 195"/>
            <p:cNvCxnSpPr/>
            <p:nvPr/>
          </p:nvCxnSpPr>
          <p:spPr>
            <a:xfrm flipH="1" flipV="1">
              <a:off x="1256196" y="814535"/>
              <a:ext cx="52674" cy="3789991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7" name="TextBox 196"/>
            <p:cNvSpPr txBox="1"/>
            <p:nvPr/>
          </p:nvSpPr>
          <p:spPr>
            <a:xfrm rot="16200000">
              <a:off x="-1996534" y="2324435"/>
              <a:ext cx="4356131" cy="399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itchFamily="34" charset="0"/>
                  <a:cs typeface="Vrinda" pitchFamily="34" charset="0"/>
                </a:rPr>
                <a:t>Технико-ресурсные зависимости уровней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itchFamily="34" charset="0"/>
                <a:cs typeface="Vrinda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16200000">
              <a:off x="-1310950" y="2320544"/>
              <a:ext cx="4549406" cy="719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 Light" pitchFamily="34" charset="0"/>
                  <a:cs typeface="Vrinda" pitchFamily="34" charset="0"/>
                </a:rPr>
                <a:t>Достижение целевых индикаторов создания НТЗ 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itchFamily="34" charset="0"/>
                <a:cs typeface="Vrinda" pitchFamily="34" charset="0"/>
              </a:endParaRPr>
            </a:p>
          </p:txBody>
        </p:sp>
      </p:grpSp>
      <p:sp>
        <p:nvSpPr>
          <p:cNvPr id="199" name="Прямоугольник 177"/>
          <p:cNvSpPr txBox="1"/>
          <p:nvPr/>
        </p:nvSpPr>
        <p:spPr>
          <a:xfrm>
            <a:off x="1140970" y="1394481"/>
            <a:ext cx="3597460" cy="461663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lang="ru-RU" b="1" dirty="0" smtClean="0"/>
              <a:t>СТРУКТУРА  ПРОГРАММЫ</a:t>
            </a:r>
            <a:endParaRPr b="1" dirty="0"/>
          </a:p>
        </p:txBody>
      </p:sp>
      <p:sp>
        <p:nvSpPr>
          <p:cNvPr id="200" name="Прямоугольник 178"/>
          <p:cNvSpPr/>
          <p:nvPr/>
        </p:nvSpPr>
        <p:spPr>
          <a:xfrm>
            <a:off x="591744" y="1589548"/>
            <a:ext cx="332746" cy="31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6085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36641" y="420521"/>
            <a:ext cx="8423422" cy="5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ЦЕЛИ И ЗАДАЧИ ПРОГРАММЫ РАЗВИТИЯ БАС ДО 2030 ГОДА</a:t>
            </a:r>
            <a:endParaRPr lang="en-US" altLang="ru-RU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4511881" y="10249200"/>
            <a:ext cx="64120" cy="153888"/>
          </a:xfrm>
        </p:spPr>
        <p:txBody>
          <a:bodyPr/>
          <a:lstStyle/>
          <a:p>
            <a:pPr lvl="0"/>
            <a:r>
              <a:rPr lang="ru-RU" dirty="0" smtClean="0"/>
              <a:t>6</a:t>
            </a:r>
            <a:endParaRPr lang="ru-RU" dirty="0"/>
          </a:p>
        </p:txBody>
      </p:sp>
      <p:grpSp>
        <p:nvGrpSpPr>
          <p:cNvPr id="187" name="Группа"/>
          <p:cNvGrpSpPr/>
          <p:nvPr/>
        </p:nvGrpSpPr>
        <p:grpSpPr>
          <a:xfrm>
            <a:off x="378372" y="2825589"/>
            <a:ext cx="14549337" cy="2091876"/>
            <a:chOff x="0" y="0"/>
            <a:chExt cx="24384000" cy="3595808"/>
          </a:xfrm>
        </p:grpSpPr>
        <p:sp>
          <p:nvSpPr>
            <p:cNvPr id="228" name="Прямоугольник 144"/>
            <p:cNvSpPr/>
            <p:nvPr/>
          </p:nvSpPr>
          <p:spPr>
            <a:xfrm>
              <a:off x="0" y="0"/>
              <a:ext cx="24384000" cy="3318844"/>
            </a:xfrm>
            <a:prstGeom prst="rect">
              <a:avLst/>
            </a:prstGeom>
            <a:solidFill>
              <a:srgbClr val="87A1B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Прямая со стрелкой 113"/>
            <p:cNvSpPr/>
            <p:nvPr/>
          </p:nvSpPr>
          <p:spPr>
            <a:xfrm>
              <a:off x="1679575" y="2105155"/>
              <a:ext cx="22104351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0" name="Группа 118"/>
            <p:cNvGrpSpPr/>
            <p:nvPr/>
          </p:nvGrpSpPr>
          <p:grpSpPr>
            <a:xfrm>
              <a:off x="7441003" y="1863857"/>
              <a:ext cx="482601" cy="482597"/>
              <a:chOff x="0" y="0"/>
              <a:chExt cx="482600" cy="482596"/>
            </a:xfrm>
          </p:grpSpPr>
          <p:sp>
            <p:nvSpPr>
              <p:cNvPr id="251" name="Овал 119"/>
              <p:cNvSpPr/>
              <p:nvPr/>
            </p:nvSpPr>
            <p:spPr>
              <a:xfrm>
                <a:off x="0" y="-1"/>
                <a:ext cx="482600" cy="482598"/>
              </a:xfrm>
              <a:prstGeom prst="ellipse">
                <a:avLst/>
              </a:prstGeom>
              <a:solidFill>
                <a:srgbClr val="87A1B2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Овал 120"/>
              <p:cNvSpPr/>
              <p:nvPr/>
            </p:nvSpPr>
            <p:spPr>
              <a:xfrm>
                <a:off x="138066" y="139697"/>
                <a:ext cx="203201" cy="20320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1" name="TextBox 121"/>
            <p:cNvSpPr txBox="1"/>
            <p:nvPr/>
          </p:nvSpPr>
          <p:spPr>
            <a:xfrm>
              <a:off x="6386159" y="2392808"/>
              <a:ext cx="2592288" cy="11991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2000" dirty="0" smtClean="0">
                  <a:solidFill>
                    <a:srgbClr val="FFFFFF"/>
                  </a:solidFill>
                  <a:latin typeface="Calibri Light"/>
                  <a:sym typeface="Calibri Light"/>
                </a:rPr>
                <a:t>6</a:t>
              </a:r>
              <a:r>
                <a: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-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9</a:t>
              </a:r>
              <a:r>
                <a: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 </a:t>
              </a:r>
              <a:r>
                <a:rPr lang="ru-RU" sz="2000" dirty="0" smtClean="0">
                  <a:solidFill>
                    <a:srgbClr val="FFFFFF"/>
                  </a:solidFill>
                  <a:latin typeface="Calibri Light"/>
                  <a:sym typeface="Calibri Light"/>
                </a:rPr>
                <a:t>сентября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endParaRPr>
            </a:p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2018</a:t>
              </a:r>
            </a:p>
          </p:txBody>
        </p:sp>
        <p:grpSp>
          <p:nvGrpSpPr>
            <p:cNvPr id="232" name="Группа 122"/>
            <p:cNvGrpSpPr/>
            <p:nvPr/>
          </p:nvGrpSpPr>
          <p:grpSpPr>
            <a:xfrm>
              <a:off x="20266099" y="1863857"/>
              <a:ext cx="482601" cy="482597"/>
              <a:chOff x="0" y="0"/>
              <a:chExt cx="482600" cy="482596"/>
            </a:xfrm>
          </p:grpSpPr>
          <p:sp>
            <p:nvSpPr>
              <p:cNvPr id="249" name="Овал 123"/>
              <p:cNvSpPr/>
              <p:nvPr/>
            </p:nvSpPr>
            <p:spPr>
              <a:xfrm>
                <a:off x="0" y="-1"/>
                <a:ext cx="482600" cy="482598"/>
              </a:xfrm>
              <a:prstGeom prst="ellipse">
                <a:avLst/>
              </a:prstGeom>
              <a:solidFill>
                <a:srgbClr val="87A1B2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Овал 124"/>
              <p:cNvSpPr/>
              <p:nvPr/>
            </p:nvSpPr>
            <p:spPr>
              <a:xfrm>
                <a:off x="138066" y="139697"/>
                <a:ext cx="203201" cy="20320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3" name="Группа 125"/>
            <p:cNvGrpSpPr/>
            <p:nvPr/>
          </p:nvGrpSpPr>
          <p:grpSpPr>
            <a:xfrm>
              <a:off x="1504618" y="1863857"/>
              <a:ext cx="482601" cy="482597"/>
              <a:chOff x="0" y="0"/>
              <a:chExt cx="482600" cy="482596"/>
            </a:xfrm>
          </p:grpSpPr>
          <p:sp>
            <p:nvSpPr>
              <p:cNvPr id="247" name="Овал 126"/>
              <p:cNvSpPr/>
              <p:nvPr/>
            </p:nvSpPr>
            <p:spPr>
              <a:xfrm>
                <a:off x="0" y="-1"/>
                <a:ext cx="482600" cy="482598"/>
              </a:xfrm>
              <a:prstGeom prst="ellipse">
                <a:avLst/>
              </a:prstGeom>
              <a:solidFill>
                <a:srgbClr val="87A1B2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Овал 127"/>
              <p:cNvSpPr/>
              <p:nvPr/>
            </p:nvSpPr>
            <p:spPr>
              <a:xfrm>
                <a:off x="138066" y="139697"/>
                <a:ext cx="203201" cy="20320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4" name="TextBox 128"/>
            <p:cNvSpPr txBox="1"/>
            <p:nvPr/>
          </p:nvSpPr>
          <p:spPr>
            <a:xfrm>
              <a:off x="448140" y="2371854"/>
              <a:ext cx="2592290" cy="11991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2000" dirty="0" smtClean="0">
                  <a:solidFill>
                    <a:srgbClr val="FFFFFF"/>
                  </a:solidFill>
                  <a:latin typeface="Calibri Light"/>
                  <a:sym typeface="Calibri Light"/>
                </a:rPr>
                <a:t>10 августа</a:t>
              </a:r>
              <a:r>
                <a: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 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endParaRPr>
            </a:p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2018</a:t>
              </a:r>
            </a:p>
          </p:txBody>
        </p:sp>
        <p:grpSp>
          <p:nvGrpSpPr>
            <p:cNvPr id="235" name="Группа 129"/>
            <p:cNvGrpSpPr/>
            <p:nvPr/>
          </p:nvGrpSpPr>
          <p:grpSpPr>
            <a:xfrm>
              <a:off x="13377389" y="1863857"/>
              <a:ext cx="482601" cy="482597"/>
              <a:chOff x="0" y="0"/>
              <a:chExt cx="482600" cy="482596"/>
            </a:xfrm>
          </p:grpSpPr>
          <p:sp>
            <p:nvSpPr>
              <p:cNvPr id="245" name="Овал 130"/>
              <p:cNvSpPr/>
              <p:nvPr/>
            </p:nvSpPr>
            <p:spPr>
              <a:xfrm>
                <a:off x="0" y="-1"/>
                <a:ext cx="482600" cy="482598"/>
              </a:xfrm>
              <a:prstGeom prst="ellipse">
                <a:avLst/>
              </a:prstGeom>
              <a:solidFill>
                <a:srgbClr val="87A1B2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Овал 131"/>
              <p:cNvSpPr/>
              <p:nvPr/>
            </p:nvSpPr>
            <p:spPr>
              <a:xfrm>
                <a:off x="138066" y="139697"/>
                <a:ext cx="203201" cy="20320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6" name="TextBox 132"/>
            <p:cNvSpPr txBox="1"/>
            <p:nvPr/>
          </p:nvSpPr>
          <p:spPr>
            <a:xfrm>
              <a:off x="12324178" y="2388365"/>
              <a:ext cx="2592288" cy="12053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2000" dirty="0" smtClean="0">
                  <a:solidFill>
                    <a:srgbClr val="FFFFFF"/>
                  </a:solidFill>
                  <a:latin typeface="Calibri Light"/>
                  <a:sym typeface="Calibri Light"/>
                </a:rPr>
                <a:t>20 сентября</a:t>
              </a:r>
            </a:p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2018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endParaRPr>
            </a:p>
          </p:txBody>
        </p:sp>
        <p:sp>
          <p:nvSpPr>
            <p:cNvPr id="238" name="TextBox 136"/>
            <p:cNvSpPr txBox="1"/>
            <p:nvPr/>
          </p:nvSpPr>
          <p:spPr>
            <a:xfrm>
              <a:off x="5080781" y="544048"/>
              <a:ext cx="5842778" cy="105809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umimoji="0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Г</a:t>
              </a: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идроависалон-</a:t>
              </a:r>
              <a:r>
                <a:rPr kumimoji="0" lang="ru-RU" sz="28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 2018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endParaRPr>
            </a:p>
          </p:txBody>
        </p:sp>
        <p:sp>
          <p:nvSpPr>
            <p:cNvPr id="239" name="TextBox 140"/>
            <p:cNvSpPr txBox="1"/>
            <p:nvPr/>
          </p:nvSpPr>
          <p:spPr>
            <a:xfrm>
              <a:off x="19208030" y="2396633"/>
              <a:ext cx="2592288" cy="11991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24 декабря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endParaRPr>
            </a:p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201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8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endParaRPr>
            </a:p>
          </p:txBody>
        </p:sp>
        <p:grpSp>
          <p:nvGrpSpPr>
            <p:cNvPr id="240" name="Группа 85"/>
            <p:cNvGrpSpPr/>
            <p:nvPr/>
          </p:nvGrpSpPr>
          <p:grpSpPr>
            <a:xfrm>
              <a:off x="20031624" y="1629385"/>
              <a:ext cx="951547" cy="951537"/>
              <a:chOff x="-2" y="-2"/>
              <a:chExt cx="951546" cy="951536"/>
            </a:xfrm>
          </p:grpSpPr>
          <p:sp>
            <p:nvSpPr>
              <p:cNvPr id="243" name="Овал 86"/>
              <p:cNvSpPr/>
              <p:nvPr/>
            </p:nvSpPr>
            <p:spPr>
              <a:xfrm>
                <a:off x="-2" y="-2"/>
                <a:ext cx="951546" cy="951536"/>
              </a:xfrm>
              <a:prstGeom prst="ellipse">
                <a:avLst/>
              </a:prstGeom>
              <a:solidFill>
                <a:srgbClr val="87A1B2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Овал 88"/>
              <p:cNvSpPr/>
              <p:nvPr/>
            </p:nvSpPr>
            <p:spPr>
              <a:xfrm>
                <a:off x="272225" y="275442"/>
                <a:ext cx="400653" cy="40065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FFFFFF"/>
                    </a:solidFill>
                  </a:defRPr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2" name="TextBox 136"/>
            <p:cNvSpPr txBox="1"/>
            <p:nvPr/>
          </p:nvSpPr>
          <p:spPr>
            <a:xfrm>
              <a:off x="17944330" y="436140"/>
              <a:ext cx="5654053" cy="105809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/>
                  <a:sym typeface="Calibri Light"/>
                </a:rPr>
                <a:t>ВКЛЮЧЕНИЕ В ФЦП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endParaRPr>
            </a:p>
          </p:txBody>
        </p:sp>
      </p:grpSp>
      <p:sp>
        <p:nvSpPr>
          <p:cNvPr id="195" name="TextBox 76"/>
          <p:cNvSpPr txBox="1"/>
          <p:nvPr/>
        </p:nvSpPr>
        <p:spPr>
          <a:xfrm>
            <a:off x="633346" y="2065034"/>
            <a:ext cx="3061418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>
              <a:defRPr sz="2400" b="1" cap="all">
                <a:solidFill>
                  <a:srgbClr val="F7593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itchFamily="34" charset="0"/>
              </a:rPr>
              <a:t>Обзор и Анализ</a:t>
            </a:r>
          </a:p>
        </p:txBody>
      </p:sp>
      <p:sp>
        <p:nvSpPr>
          <p:cNvPr id="196" name="TextBox 76"/>
          <p:cNvSpPr txBox="1"/>
          <p:nvPr/>
        </p:nvSpPr>
        <p:spPr>
          <a:xfrm>
            <a:off x="4127771" y="2004805"/>
            <a:ext cx="3061418" cy="49244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>
              <a:defRPr sz="2400" b="1" cap="all">
                <a:solidFill>
                  <a:srgbClr val="F7593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itchFamily="34" charset="0"/>
              </a:rPr>
              <a:t>ОБСУЖДЕНИЕ</a:t>
            </a:r>
            <a:endParaRPr kumimoji="0" sz="2000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97" name="TextBox 76"/>
          <p:cNvSpPr txBox="1"/>
          <p:nvPr/>
        </p:nvSpPr>
        <p:spPr>
          <a:xfrm>
            <a:off x="7709120" y="1908563"/>
            <a:ext cx="3061417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>
              <a:defRPr sz="2400" b="1" cap="all">
                <a:solidFill>
                  <a:srgbClr val="F7593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itchFamily="34" charset="0"/>
              </a:rPr>
              <a:t>Разработка </a:t>
            </a:r>
            <a:endParaRPr kumimoji="0" lang="ru-RU" sz="2000" b="1" i="0" u="none" strike="noStrike" kern="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itchFamily="34" charset="0"/>
              </a:rPr>
              <a:t>ПРОЕКТА ПРОГРАММЫ</a:t>
            </a:r>
            <a:endParaRPr kumimoji="0" sz="2000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260" name="TextBox 136"/>
          <p:cNvSpPr txBox="1"/>
          <p:nvPr/>
        </p:nvSpPr>
        <p:spPr>
          <a:xfrm>
            <a:off x="6953250" y="3161141"/>
            <a:ext cx="3581493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sym typeface="Calibri Light"/>
              </a:rPr>
              <a:t>ФОРМИРОВАНИЕ МРГ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sym typeface="Calibri Light"/>
            </a:endParaRPr>
          </a:p>
        </p:txBody>
      </p:sp>
      <p:sp>
        <p:nvSpPr>
          <p:cNvPr id="262" name="TextBox 76"/>
          <p:cNvSpPr txBox="1"/>
          <p:nvPr/>
        </p:nvSpPr>
        <p:spPr>
          <a:xfrm>
            <a:off x="12152873" y="1803287"/>
            <a:ext cx="1835509" cy="80021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>
              <a:defRPr sz="2400" b="1" cap="all">
                <a:solidFill>
                  <a:srgbClr val="F7593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itchFamily="34" charset="0"/>
              </a:rPr>
              <a:t>З</a:t>
            </a:r>
            <a:r>
              <a:rPr kumimoji="0" sz="2000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itchFamily="34" charset="0"/>
              </a:rPr>
              <a:t>ащита</a:t>
            </a:r>
            <a:endParaRPr kumimoji="0" lang="ru-RU" sz="2000" b="1" i="0" u="none" strike="noStrike" kern="0" cap="all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accent1"/>
                </a:solidFill>
                <a:latin typeface="Calibri Light" pitchFamily="34" charset="0"/>
              </a:rPr>
              <a:t>ПРОГРАММЫ</a:t>
            </a:r>
            <a:endParaRPr kumimoji="0" sz="2000" b="1" i="0" u="none" strike="noStrike" kern="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263" name="Прямоугольник 122"/>
          <p:cNvSpPr txBox="1"/>
          <p:nvPr/>
        </p:nvSpPr>
        <p:spPr>
          <a:xfrm>
            <a:off x="1052560" y="1240473"/>
            <a:ext cx="7265130" cy="461663"/>
          </a:xfrm>
          <a:prstGeom prst="rect">
            <a:avLst/>
          </a:prstGeom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r>
              <a:rPr b="1" dirty="0" smtClean="0"/>
              <a:t>П</a:t>
            </a:r>
            <a:r>
              <a:rPr lang="ru-RU" b="1" dirty="0" smtClean="0"/>
              <a:t>ОСЛЕДОВАТЕЛЬНОСТЬ РАЗРАБОТКИ ПРОГРАММЫ</a:t>
            </a:r>
            <a:endParaRPr b="1" dirty="0"/>
          </a:p>
        </p:txBody>
      </p:sp>
      <p:sp>
        <p:nvSpPr>
          <p:cNvPr id="264" name="Прямоугольник 123"/>
          <p:cNvSpPr/>
          <p:nvPr/>
        </p:nvSpPr>
        <p:spPr>
          <a:xfrm>
            <a:off x="654900" y="1397439"/>
            <a:ext cx="332746" cy="31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  <a:miter lim="400000"/>
          </a:ln>
        </p:spPr>
        <p:txBody>
          <a:bodyPr tIns="91439" bIns="9143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66" name="TextBox 136"/>
          <p:cNvSpPr txBox="1"/>
          <p:nvPr/>
        </p:nvSpPr>
        <p:spPr>
          <a:xfrm>
            <a:off x="209550" y="2856341"/>
            <a:ext cx="3409950" cy="110799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/>
          <a:p>
            <a:pPr algn="ctr">
              <a:defRPr sz="28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000" dirty="0" smtClean="0">
                <a:solidFill>
                  <a:srgbClr val="FFFFFF"/>
                </a:solidFill>
                <a:latin typeface="Calibri Light"/>
                <a:sym typeface="Calibri Light"/>
              </a:rPr>
              <a:t>Организация межведомственного взаимодействия, оценка НТЗ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85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25126</TotalTime>
  <Words>413</Words>
  <Application>Microsoft Office PowerPoint</Application>
  <PresentationFormat>Произвольный</PresentationFormat>
  <Paragraphs>83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Default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 Александр Юрьевич</dc:creator>
  <cp:lastModifiedBy>MITINO EKOMEBEL</cp:lastModifiedBy>
  <cp:revision>500</cp:revision>
  <cp:lastPrinted>2018-05-08T11:31:55Z</cp:lastPrinted>
  <dcterms:modified xsi:type="dcterms:W3CDTF">2018-08-10T04:08:52Z</dcterms:modified>
</cp:coreProperties>
</file>